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1C_B9757904.xml" ContentType="application/vnd.ms-powerpoint.comments+xml"/>
  <Override PartName="/ppt/notesSlides/notesSlide2.xml" ContentType="application/vnd.openxmlformats-officedocument.presentationml.notesSlide+xml"/>
  <Override PartName="/ppt/comments/modernComment_104_CB79B1E4.xml" ContentType="application/vnd.ms-powerpoint.comments+xml"/>
  <Override PartName="/ppt/notesSlides/notesSlide3.xml" ContentType="application/vnd.openxmlformats-officedocument.presentationml.notesSlide+xml"/>
  <Override PartName="/ppt/comments/modernComment_10E_920B022E.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omments/modernComment_120_C4B7EB57.xml" ContentType="application/vnd.ms-powerpoint.comments+xml"/>
  <Override PartName="/ppt/notesSlides/notesSlide5.xml" ContentType="application/vnd.openxmlformats-officedocument.presentationml.notesSlide+xml"/>
  <Override PartName="/ppt/comments/modernComment_113_7E6D3818.xml" ContentType="application/vnd.ms-powerpoint.comments+xml"/>
  <Override PartName="/ppt/comments/modernComment_114_82E8429B.xml" ContentType="application/vnd.ms-powerpoint.comments+xml"/>
  <Override PartName="/ppt/comments/modernComment_106_4EC4522B.xml" ContentType="application/vnd.ms-powerpoint.comments+xml"/>
  <Override PartName="/ppt/comments/modernComment_115_DD3B146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82" r:id="rId2"/>
    <p:sldId id="283" r:id="rId3"/>
    <p:sldId id="284" r:id="rId4"/>
    <p:sldId id="259" r:id="rId5"/>
    <p:sldId id="260" r:id="rId6"/>
    <p:sldId id="263" r:id="rId7"/>
    <p:sldId id="264" r:id="rId8"/>
    <p:sldId id="266" r:id="rId9"/>
    <p:sldId id="286" r:id="rId10"/>
    <p:sldId id="285" r:id="rId11"/>
    <p:sldId id="287" r:id="rId12"/>
    <p:sldId id="267" r:id="rId13"/>
    <p:sldId id="269" r:id="rId14"/>
    <p:sldId id="270" r:id="rId15"/>
    <p:sldId id="271" r:id="rId16"/>
    <p:sldId id="272" r:id="rId17"/>
    <p:sldId id="273" r:id="rId18"/>
    <p:sldId id="288" r:id="rId19"/>
    <p:sldId id="275" r:id="rId20"/>
    <p:sldId id="276" r:id="rId21"/>
    <p:sldId id="261" r:id="rId22"/>
    <p:sldId id="262" r:id="rId23"/>
    <p:sldId id="277" r:id="rId24"/>
    <p:sldId id="278" r:id="rId25"/>
    <p:sldId id="289"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E20A31-ED4A-52FC-5BA7-35D87B6A7F64}" name="Sandra Marquardt" initials="SM" userId="5DvEPTEq12KUNS51rxVGZZYPztbZ8aGkrAEHYiWJ0CA=" providerId="None"/>
  <p188:author id="{D2B32E66-D44B-9EA3-826D-D1F6F0475D36}" name="karen donohue" initials="kd" userId="8c6a5f9cbcaff9a8" providerId="Windows Live"/>
  <p188:author id="{351DE0BA-8AE4-C8F3-E096-1C531D6130C9}" name="Sandra Marquardt" initials="SM" userId="76594ba93d65f29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6352"/>
    <a:srgbClr val="70439B"/>
    <a:srgbClr val="F2EFE8"/>
    <a:srgbClr val="92C239"/>
    <a:srgbClr val="F7F7F7"/>
    <a:srgbClr val="DCE8D2"/>
    <a:srgbClr val="549745"/>
    <a:srgbClr val="AAB5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03"/>
    <p:restoredTop sz="94626"/>
  </p:normalViewPr>
  <p:slideViewPr>
    <p:cSldViewPr snapToGrid="0" snapToObjects="1">
      <p:cViewPr varScale="1">
        <p:scale>
          <a:sx n="102" d="100"/>
          <a:sy n="102" d="100"/>
        </p:scale>
        <p:origin x="76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omments/modernComment_104_CB79B1E4.xml><?xml version="1.0" encoding="utf-8"?>
<p188:cmLst xmlns:a="http://schemas.openxmlformats.org/drawingml/2006/main" xmlns:r="http://schemas.openxmlformats.org/officeDocument/2006/relationships" xmlns:p188="http://schemas.microsoft.com/office/powerpoint/2018/8/main">
  <p188:cm id="{C27D4646-DE57-4189-896F-F0A9EB90828F}" authorId="{351DE0BA-8AE4-C8F3-E096-1C531D6130C9}" status="resolved" created="2024-03-18T13:33:55.348" complete="100000">
    <pc:sldMkLst xmlns:pc="http://schemas.microsoft.com/office/powerpoint/2013/main/command">
      <pc:docMk/>
      <pc:sldMk cId="3413750244" sldId="260"/>
    </pc:sldMkLst>
    <p188:replyLst>
      <p188:reply id="{31DB2DEB-1CD9-49EA-8927-E18AC77DB10C}" authorId="{351DE0BA-8AE4-C8F3-E096-1C531D6130C9}" created="2024-03-18T13:35:25.926">
        <p188:txBody>
          <a:bodyPr/>
          <a:lstStyle/>
          <a:p>
            <a:r>
              <a:rPr lang="en-US"/>
              <a:t>Can you center "Figure 3" over the Decortication image? If not, no worries.</a:t>
            </a:r>
          </a:p>
        </p188:txBody>
      </p188:reply>
    </p188:replyLst>
    <p188:txBody>
      <a:bodyPr/>
      <a:lstStyle/>
      <a:p>
        <a:r>
          <a:rPr lang="en-US"/>
          <a:t>Images credit: Textile Exchange</a:t>
        </a:r>
      </a:p>
    </p188:txBody>
  </p188:cm>
  <p188:cm id="{291F07F6-7FB5-4A71-BF0A-449350A55FC9}" authorId="{351DE0BA-8AE4-C8F3-E096-1C531D6130C9}" created="2024-03-19T18:40:07.474">
    <pc:sldMkLst xmlns:pc="http://schemas.microsoft.com/office/powerpoint/2013/main/command">
      <pc:docMk/>
      <pc:sldMk cId="3413750244" sldId="260"/>
    </pc:sldMkLst>
    <p188:txBody>
      <a:bodyPr/>
      <a:lstStyle/>
      <a:p>
        <a:r>
          <a:rPr lang="en-US"/>
          <a:t>Can you pls post :Global fiber production in 2022 (in million tonnes and % of global fiber production) above the "Plant Fibers" image? I moved the "Percent of…" box to the right.</a:t>
        </a:r>
      </a:p>
    </p188:txBody>
  </p188:cm>
</p188:cmLst>
</file>

<file path=ppt/comments/modernComment_106_4EC4522B.xml><?xml version="1.0" encoding="utf-8"?>
<p188:cmLst xmlns:a="http://schemas.openxmlformats.org/drawingml/2006/main" xmlns:r="http://schemas.openxmlformats.org/officeDocument/2006/relationships" xmlns:p188="http://schemas.microsoft.com/office/powerpoint/2018/8/main">
  <p188:cm id="{8A84A08B-B821-4693-B5F9-E01EAE793CE9}" authorId="{351DE0BA-8AE4-C8F3-E096-1C531D6130C9}" created="2024-03-19T18:23:49.445">
    <ac:deMkLst xmlns:ac="http://schemas.microsoft.com/office/drawing/2013/main/command">
      <pc:docMk xmlns:pc="http://schemas.microsoft.com/office/powerpoint/2013/main/command"/>
      <pc:sldMk xmlns:pc="http://schemas.microsoft.com/office/powerpoint/2013/main/command" cId="1321488939" sldId="262"/>
      <ac:spMk id="8" creationId="{BC6D2167-2961-4448-BFFC-3265C427F4B9}"/>
    </ac:deMkLst>
    <p188:txBody>
      <a:bodyPr/>
      <a:lstStyle/>
      <a:p>
        <a:r>
          <a:rPr lang="en-US"/>
          <a:t>Pls put all company names on one line.</a:t>
        </a:r>
      </a:p>
    </p188:txBody>
  </p188:cm>
</p188:cmLst>
</file>

<file path=ppt/comments/modernComment_10E_920B022E.xml><?xml version="1.0" encoding="utf-8"?>
<p188:cmLst xmlns:a="http://schemas.openxmlformats.org/drawingml/2006/main" xmlns:r="http://schemas.openxmlformats.org/officeDocument/2006/relationships" xmlns:p188="http://schemas.microsoft.com/office/powerpoint/2018/8/main">
  <p188:cm id="{4B1A0D35-0EA6-430F-A853-86BAD187F17A}" authorId="{351DE0BA-8AE4-C8F3-E096-1C531D6130C9}" created="2024-03-19T18:14:39.915">
    <ac:deMkLst xmlns:ac="http://schemas.microsoft.com/office/drawing/2013/main/command">
      <pc:docMk xmlns:pc="http://schemas.microsoft.com/office/powerpoint/2013/main/command"/>
      <pc:sldMk xmlns:pc="http://schemas.microsoft.com/office/powerpoint/2013/main/command" cId="2450194990" sldId="270"/>
      <ac:picMk id="3" creationId="{92A89E38-9655-1B57-F364-CE55F1825647}"/>
    </ac:deMkLst>
    <p188:txBody>
      <a:bodyPr/>
      <a:lstStyle/>
      <a:p>
        <a:r>
          <a:rPr lang="en-US"/>
          <a:t>Any way to bring the butterfly further into the frame on the left?</a:t>
        </a:r>
      </a:p>
    </p188:txBody>
  </p188:cm>
</p188:cmLst>
</file>

<file path=ppt/comments/modernComment_113_7E6D3818.xml><?xml version="1.0" encoding="utf-8"?>
<p188:cmLst xmlns:a="http://schemas.openxmlformats.org/drawingml/2006/main" xmlns:r="http://schemas.openxmlformats.org/officeDocument/2006/relationships" xmlns:p188="http://schemas.microsoft.com/office/powerpoint/2018/8/main">
  <p188:cm id="{213B2A65-C50F-47A8-B0E0-72E8765765FB}" authorId="{351DE0BA-8AE4-C8F3-E096-1C531D6130C9}" created="2024-03-18T14:09:10.137">
    <ac:deMkLst xmlns:ac="http://schemas.microsoft.com/office/drawing/2013/main/command">
      <pc:docMk xmlns:pc="http://schemas.microsoft.com/office/powerpoint/2013/main/command"/>
      <pc:sldMk xmlns:pc="http://schemas.microsoft.com/office/powerpoint/2013/main/command" cId="2121087000" sldId="275"/>
      <ac:spMk id="8" creationId="{8C915B16-D77F-3749-8024-B980C6032F6D}"/>
    </ac:deMkLst>
    <p188:txBody>
      <a:bodyPr/>
      <a:lstStyle/>
      <a:p>
        <a:r>
          <a:rPr lang="en-US"/>
          <a:t>Please make the NOTE paragraph a 4th point right below the ASTM paragraph.</a:t>
        </a:r>
      </a:p>
    </p188:txBody>
  </p188:cm>
</p188:cmLst>
</file>

<file path=ppt/comments/modernComment_114_82E8429B.xml><?xml version="1.0" encoding="utf-8"?>
<p188:cmLst xmlns:a="http://schemas.openxmlformats.org/drawingml/2006/main" xmlns:r="http://schemas.openxmlformats.org/officeDocument/2006/relationships" xmlns:p188="http://schemas.microsoft.com/office/powerpoint/2018/8/main">
  <p188:cm id="{E344FD61-8D08-458A-BA12-4560A9430CD5}" authorId="{351DE0BA-8AE4-C8F3-E096-1C531D6130C9}" created="2024-03-18T14:11:27.881">
    <ac:deMkLst xmlns:ac="http://schemas.microsoft.com/office/drawing/2013/main/command">
      <pc:docMk xmlns:pc="http://schemas.microsoft.com/office/powerpoint/2013/main/command"/>
      <pc:sldMk xmlns:pc="http://schemas.microsoft.com/office/powerpoint/2013/main/command" cId="2196259483" sldId="276"/>
      <ac:spMk id="25" creationId="{C1C169B3-200C-BE46-9284-4D4B58E0CAF2}"/>
    </ac:deMkLst>
    <p188:replyLst>
      <p188:reply id="{5BDBCF17-4AE4-4405-97A3-97ACD622BBE5}" authorId="{351DE0BA-8AE4-C8F3-E096-1C531D6130C9}" created="2024-03-18T14:12:51.622">
        <p188:txBody>
          <a:bodyPr/>
          <a:lstStyle/>
          <a:p>
            <a:r>
              <a:rPr lang="en-US"/>
              <a:t>Pls change the OEKOTEX image to what I put in. I got it from here: https://www.hohenstein.us/en-us/oeko-tex/labeling-guide</a:t>
            </a:r>
          </a:p>
        </p188:txBody>
      </p188:reply>
    </p188:replyLst>
    <p188:txBody>
      <a:bodyPr/>
      <a:lstStyle/>
      <a:p>
        <a:r>
          <a:rPr lang="en-US"/>
          <a:t>Perhaps make these circles as all are distorted.</a:t>
        </a:r>
      </a:p>
    </p188:txBody>
  </p188:cm>
  <p188:cm id="{E51A7573-41AD-4E7D-9E64-B9444CDF4668}" authorId="{351DE0BA-8AE4-C8F3-E096-1C531D6130C9}" created="2024-03-19T18:22:29.556">
    <ac:deMkLst xmlns:ac="http://schemas.microsoft.com/office/drawing/2013/main/command">
      <pc:docMk xmlns:pc="http://schemas.microsoft.com/office/powerpoint/2013/main/command"/>
      <pc:sldMk xmlns:pc="http://schemas.microsoft.com/office/powerpoint/2013/main/command" cId="2196259483" sldId="276"/>
      <ac:picMk id="4" creationId="{43A6CF7A-D4D7-B578-2E29-8552D92D1A3F}"/>
    </ac:deMkLst>
    <p188:replyLst>
      <p188:reply id="{2AC900A3-77BC-4A7C-AC87-FF973FBB542F}" authorId="{351DE0BA-8AE4-C8F3-E096-1C531D6130C9}" created="2024-03-19T20:25:30.535">
        <p188:txBody>
          <a:bodyPr/>
          <a:lstStyle/>
          <a:p>
            <a:r>
              <a:rPr lang="en-US"/>
              <a:t>Can you make them all circles vs ovals to avoid distortion pls?</a:t>
            </a:r>
          </a:p>
        </p188:txBody>
      </p188:reply>
      <p188:reply id="{67BA5C7A-A630-E94E-B30B-CA2FFDCEE6D3}" authorId="{D2B32E66-D44B-9EA3-826D-D1F6F0475D36}" created="2024-03-19T20:52:22.632">
        <p188:txBody>
          <a:bodyPr/>
          <a:lstStyle/>
          <a:p>
            <a:r>
              <a:rPr lang="en-US"/>
              <a:t>They are circles now. Unless they look different on your screen</a:t>
            </a:r>
          </a:p>
        </p188:txBody>
      </p188:reply>
    </p188:replyLst>
    <p188:txBody>
      <a:bodyPr/>
      <a:lstStyle/>
      <a:p>
        <a:r>
          <a:rPr lang="en-US"/>
          <a:t>Pls use Oekotex 100 image - Not Made in green. See here: https://www.google.com/search?q=oeko+tex+standard+100+image&amp;sca_esv=40a49942b39644b8&amp;rlz=1C1UEAD_enUS1097US1097&amp;sxsrf=ACQVn08rDvKvEnwmjhKMt8lkIRC6Y1LACw%3A1710872385539&amp;ei=Qdf5ZZjoH5Pl5NoPr8ussAE&amp;ved=0ahUKEwjYjK6m-ICFAxWTMlkFHa8lCxYQ4dUDCBE&amp;uact=5&amp;oq=oeko+tex+standard+100+image&amp;gs_lp=Egxnd3Mtd2l6LXNlcnAiG29la28gdGV4IHN0YW5kYXJkIDEwMCBpbWFnZTIFECEYoAEyBRAhGKABSNcKUJoFWKEJcAF4AZABAJgBigGgAZgEqgEDNS4xuAEDyAEA-AEBmAIHoAKxBMICChAAGEcY1gQYsAPCAg0QABiABBiKBRhDGLADwgIFEAAYgATCAgYQABgWGB6YAwCIBgGQBgqSBwM2LjGgB80a&amp;sclient=gws-wiz-serp#vhid=EdpN6Oyr6B9ZhM&amp;vssid=l</a:t>
        </a:r>
      </a:p>
    </p188:txBody>
  </p188:cm>
</p188:cmLst>
</file>

<file path=ppt/comments/modernComment_115_DD3B1460.xml><?xml version="1.0" encoding="utf-8"?>
<p188:cmLst xmlns:a="http://schemas.openxmlformats.org/drawingml/2006/main" xmlns:r="http://schemas.openxmlformats.org/officeDocument/2006/relationships" xmlns:p188="http://schemas.microsoft.com/office/powerpoint/2018/8/main">
  <p188:cm id="{315CA15C-9658-45C6-A4F6-9BFAFCD20406}" authorId="{351DE0BA-8AE4-C8F3-E096-1C531D6130C9}" created="2024-03-18T15:23:45.727">
    <ac:deMkLst xmlns:ac="http://schemas.microsoft.com/office/drawing/2013/main/command">
      <pc:docMk xmlns:pc="http://schemas.microsoft.com/office/powerpoint/2013/main/command"/>
      <pc:sldMk xmlns:pc="http://schemas.microsoft.com/office/powerpoint/2013/main/command" cId="3711636576" sldId="277"/>
      <ac:picMk id="13" creationId="{38F6D511-6B4B-8B3B-D6A3-B6305628F101}"/>
    </ac:deMkLst>
    <p188:txBody>
      <a:bodyPr/>
      <a:lstStyle/>
      <a:p>
        <a:r>
          <a:rPr lang="en-US"/>
          <a:t>Please replace the two images that aren't that clear with these peach and light pink ones. 
Credit: Santor
https://www.sartorbohemia.com/tencel-fabrics/</a:t>
        </a:r>
      </a:p>
    </p188:txBody>
  </p188:cm>
  <p188:cm id="{67BF191B-5183-4791-AB09-CBA49A048569}" authorId="{351DE0BA-8AE4-C8F3-E096-1C531D6130C9}" created="2024-03-19T18:25:02.447">
    <pc:sldMkLst xmlns:pc="http://schemas.microsoft.com/office/powerpoint/2013/main/command">
      <pc:docMk/>
      <pc:sldMk cId="3711636576" sldId="277"/>
    </pc:sldMkLst>
    <p188:txBody>
      <a:bodyPr/>
      <a:lstStyle/>
      <a:p>
        <a:r>
          <a:rPr lang="en-US"/>
          <a:t>Sorry - I thought I had this comment before. Please flip the colunns so Opportunies is on the left and Obstacles (and the pink images) are on the right.</a:t>
        </a:r>
      </a:p>
    </p188:txBody>
  </p188:cm>
</p188:cmLst>
</file>

<file path=ppt/comments/modernComment_11C_B9757904.xml><?xml version="1.0" encoding="utf-8"?>
<p188:cmLst xmlns:a="http://schemas.openxmlformats.org/drawingml/2006/main" xmlns:r="http://schemas.openxmlformats.org/officeDocument/2006/relationships" xmlns:p188="http://schemas.microsoft.com/office/powerpoint/2018/8/main">
  <p188:cm id="{D47E4313-412C-4D7C-8127-36025AFC74D5}" authorId="{351DE0BA-8AE4-C8F3-E096-1C531D6130C9}" created="2024-03-18T13:32:35.960">
    <ac:deMkLst xmlns:ac="http://schemas.microsoft.com/office/drawing/2013/main/command">
      <pc:docMk xmlns:pc="http://schemas.microsoft.com/office/powerpoint/2013/main/command"/>
      <pc:sldMk xmlns:pc="http://schemas.microsoft.com/office/powerpoint/2013/main/command" cId="3111483652" sldId="284"/>
      <ac:picMk id="12" creationId="{5D5AC2DB-9EFC-1F4B-9DD1-10ACA37B19AD}"/>
    </ac:deMkLst>
    <p188:txBody>
      <a:bodyPr/>
      <a:lstStyle/>
      <a:p>
        <a:r>
          <a:rPr lang="en-US"/>
          <a:t>For the Overview one, pls remove the period.</a:t>
        </a:r>
      </a:p>
    </p188:txBody>
  </p188:cm>
</p188:cmLst>
</file>

<file path=ppt/comments/modernComment_120_C4B7EB57.xml><?xml version="1.0" encoding="utf-8"?>
<p188:cmLst xmlns:a="http://schemas.openxmlformats.org/drawingml/2006/main" xmlns:r="http://schemas.openxmlformats.org/officeDocument/2006/relationships" xmlns:p188="http://schemas.microsoft.com/office/powerpoint/2018/8/main">
  <p188:cm id="{943F4CA6-4C1B-4193-8D6B-0B579ACB5B61}" authorId="{351DE0BA-8AE4-C8F3-E096-1C531D6130C9}" created="2024-03-18T14:04:49.539">
    <ac:deMkLst xmlns:ac="http://schemas.microsoft.com/office/drawing/2013/main/command">
      <pc:docMk xmlns:pc="http://schemas.microsoft.com/office/powerpoint/2013/main/command"/>
      <pc:sldMk xmlns:pc="http://schemas.microsoft.com/office/powerpoint/2013/main/command" cId="3300387671" sldId="288"/>
      <ac:spMk id="9" creationId="{E516827E-5129-6DCE-6F0B-B5BA1FE2673B}"/>
    </ac:deMkLst>
    <p188:txBody>
      <a:bodyPr/>
      <a:lstStyle/>
      <a:p>
        <a:r>
          <a:rPr lang="en-US"/>
          <a:t>Image Credit: Textile Exchange</a:t>
        </a:r>
      </a:p>
    </p188:txBody>
  </p188:cm>
  <p188:cm id="{1F993482-2CD9-4B00-AA32-609A82E9DC10}" authorId="{351DE0BA-8AE4-C8F3-E096-1C531D6130C9}" created="2024-03-18T15:39:29.124">
    <pc:sldMkLst xmlns:pc="http://schemas.microsoft.com/office/powerpoint/2013/main/command">
      <pc:docMk/>
      <pc:sldMk cId="3300387671" sldId="288"/>
    </pc:sldMkLst>
    <p188:txBody>
      <a:bodyPr/>
      <a:lstStyle/>
      <a:p>
        <a:r>
          <a:rPr lang="en-US"/>
          <a:t>Please remove the box on the left - it's already on slide 11.. Replace it with the language on Slide 20 of my original PPT.</a:t>
        </a:r>
      </a:p>
    </p188:txBody>
  </p188:cm>
</p188:cmLst>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579323-9184-45F6-8BDA-1E1C8605D6B8}" type="doc">
      <dgm:prSet loTypeId="urn:microsoft.com/office/officeart/2008/layout/VerticalCurvedList" loCatId="icon" qsTypeId="urn:microsoft.com/office/officeart/2005/8/quickstyle/simple1" qsCatId="simple" csTypeId="urn:microsoft.com/office/officeart/2005/8/colors/accent1_5" csCatId="accent1" phldr="1"/>
      <dgm:spPr/>
      <dgm:t>
        <a:bodyPr/>
        <a:lstStyle/>
        <a:p>
          <a:endParaRPr lang="en-US"/>
        </a:p>
      </dgm:t>
    </dgm:pt>
    <dgm:pt modelId="{EB000219-315D-41C3-8071-B22A28CE3191}">
      <dgm:prSet custT="1"/>
      <dgm:spPr>
        <a:solidFill>
          <a:srgbClr val="92C239">
            <a:alpha val="23220"/>
          </a:srgbClr>
        </a:solidFill>
        <a:ln>
          <a:noFill/>
        </a:ln>
      </dgm:spPr>
      <dgm:t>
        <a:bodyPr/>
        <a:lstStyle/>
        <a:p>
          <a:r>
            <a:rPr lang="en-US" sz="1400" b="0" i="0" spc="10" baseline="0" dirty="0">
              <a:solidFill>
                <a:srgbClr val="2D6352"/>
              </a:solidFill>
              <a:latin typeface="Helvetica Neue Light" panose="02000403000000020004" pitchFamily="2" charset="0"/>
              <a:ea typeface="Helvetica Neue Light" panose="02000403000000020004" pitchFamily="2" charset="0"/>
              <a:cs typeface="Helvetica Neue" panose="02000503000000020004" pitchFamily="2" charset="0"/>
            </a:rPr>
            <a:t>No-to low Input: Few pesticide registrations globally</a:t>
          </a:r>
        </a:p>
      </dgm:t>
    </dgm:pt>
    <dgm:pt modelId="{856B8EED-D164-4FD2-8638-C8A102D4E4EB}" type="parTrans" cxnId="{6C27E561-822C-4367-AA77-37835CF6FD38}">
      <dgm:prSet/>
      <dgm:spPr/>
      <dgm:t>
        <a:bodyPr/>
        <a:lstStyle/>
        <a:p>
          <a:endParaRPr lang="en-US" sz="2000">
            <a:solidFill>
              <a:schemeClr val="tx1"/>
            </a:solidFill>
          </a:endParaRPr>
        </a:p>
      </dgm:t>
    </dgm:pt>
    <dgm:pt modelId="{C9BF6BB9-9489-4CD0-9337-39A2FF00DCAD}" type="sibTrans" cxnId="{6C27E561-822C-4367-AA77-37835CF6FD38}">
      <dgm:prSet/>
      <dgm:spPr>
        <a:ln>
          <a:noFill/>
        </a:ln>
      </dgm:spPr>
      <dgm:t>
        <a:bodyPr/>
        <a:lstStyle/>
        <a:p>
          <a:endParaRPr lang="en-US" sz="2000">
            <a:solidFill>
              <a:schemeClr val="tx1"/>
            </a:solidFill>
          </a:endParaRPr>
        </a:p>
      </dgm:t>
    </dgm:pt>
    <dgm:pt modelId="{9555641B-FA9A-4159-9F67-0C6AFE03AC18}">
      <dgm:prSet custT="1"/>
      <dgm:spPr>
        <a:solidFill>
          <a:srgbClr val="92C239">
            <a:alpha val="23220"/>
          </a:srgbClr>
        </a:solidFill>
        <a:ln>
          <a:noFill/>
        </a:ln>
      </dgm:spPr>
      <dgm:t>
        <a:bodyPr/>
        <a:lstStyle/>
        <a:p>
          <a:pPr marL="0" lvl="0" indent="0" algn="l" defTabSz="622300">
            <a:lnSpc>
              <a:spcPct val="90000"/>
            </a:lnSpc>
            <a:spcBef>
              <a:spcPct val="0"/>
            </a:spcBef>
            <a:spcAft>
              <a:spcPct val="35000"/>
            </a:spcAft>
            <a:buNone/>
          </a:pPr>
          <a:r>
            <a:rPr lang="en-US" sz="1400" b="0" i="0" kern="1200" spc="10" baseline="0" dirty="0">
              <a:solidFill>
                <a:srgbClr val="2D6352"/>
              </a:solidFill>
              <a:latin typeface="Helvetica Neue Light" panose="02000403000000020004" pitchFamily="2" charset="0"/>
              <a:ea typeface="Helvetica Neue Light" panose="02000403000000020004" pitchFamily="2" charset="0"/>
              <a:cs typeface="Helvetica Neue" panose="02000503000000020004" pitchFamily="2" charset="0"/>
            </a:rPr>
            <a:t>Beneficial to bees and biodiversity in general;  No-low inputs = no-low exposure </a:t>
          </a:r>
        </a:p>
      </dgm:t>
    </dgm:pt>
    <dgm:pt modelId="{DCECDCE8-7098-4942-AEAE-CF1912DAB7EB}" type="parTrans" cxnId="{C3AF5AF1-93D5-4922-8331-866F3B987DE0}">
      <dgm:prSet/>
      <dgm:spPr/>
      <dgm:t>
        <a:bodyPr/>
        <a:lstStyle/>
        <a:p>
          <a:endParaRPr lang="en-US" sz="2000">
            <a:solidFill>
              <a:schemeClr val="tx1"/>
            </a:solidFill>
          </a:endParaRPr>
        </a:p>
      </dgm:t>
    </dgm:pt>
    <dgm:pt modelId="{16954695-EE67-4525-9319-18BB53EA5DB3}" type="sibTrans" cxnId="{C3AF5AF1-93D5-4922-8331-866F3B987DE0}">
      <dgm:prSet/>
      <dgm:spPr/>
      <dgm:t>
        <a:bodyPr/>
        <a:lstStyle/>
        <a:p>
          <a:endParaRPr lang="en-US" sz="2000">
            <a:solidFill>
              <a:schemeClr val="tx1"/>
            </a:solidFill>
          </a:endParaRPr>
        </a:p>
      </dgm:t>
    </dgm:pt>
    <dgm:pt modelId="{D2112A71-2AF5-4CAF-9E3C-EC353EE71474}">
      <dgm:prSet custT="1"/>
      <dgm:spPr>
        <a:solidFill>
          <a:srgbClr val="92C239">
            <a:alpha val="23220"/>
          </a:srgbClr>
        </a:solidFill>
        <a:ln>
          <a:noFill/>
        </a:ln>
      </dgm:spPr>
      <dgm:t>
        <a:bodyPr/>
        <a:lstStyle/>
        <a:p>
          <a:pPr marL="0" lvl="0" indent="0" algn="l" defTabSz="622300">
            <a:lnSpc>
              <a:spcPct val="90000"/>
            </a:lnSpc>
            <a:spcBef>
              <a:spcPct val="0"/>
            </a:spcBef>
            <a:spcAft>
              <a:spcPct val="35000"/>
            </a:spcAft>
            <a:buNone/>
          </a:pPr>
          <a:r>
            <a:rPr lang="en-US" sz="1400" b="0" i="0" kern="1200" spc="10" baseline="0" dirty="0">
              <a:solidFill>
                <a:srgbClr val="2D6352"/>
              </a:solidFill>
              <a:latin typeface="Helvetica Neue Light" panose="02000403000000020004" pitchFamily="2" charset="0"/>
              <a:ea typeface="Helvetica Neue Light" panose="02000403000000020004" pitchFamily="2" charset="0"/>
              <a:cs typeface="Helvetica Neue" panose="02000503000000020004" pitchFamily="2" charset="0"/>
            </a:rPr>
            <a:t>Tap roots improve soil health, prevent erosion</a:t>
          </a:r>
        </a:p>
      </dgm:t>
    </dgm:pt>
    <dgm:pt modelId="{D9251D29-5E25-4789-A169-575CAA40AD60}" type="parTrans" cxnId="{E5F38C6E-C029-4AF1-945A-C0251798D00E}">
      <dgm:prSet/>
      <dgm:spPr/>
      <dgm:t>
        <a:bodyPr/>
        <a:lstStyle/>
        <a:p>
          <a:endParaRPr lang="en-US" sz="2000">
            <a:solidFill>
              <a:schemeClr val="tx1"/>
            </a:solidFill>
          </a:endParaRPr>
        </a:p>
      </dgm:t>
    </dgm:pt>
    <dgm:pt modelId="{2386FC85-90C4-4169-A959-823394EADAD9}" type="sibTrans" cxnId="{E5F38C6E-C029-4AF1-945A-C0251798D00E}">
      <dgm:prSet/>
      <dgm:spPr/>
      <dgm:t>
        <a:bodyPr/>
        <a:lstStyle/>
        <a:p>
          <a:endParaRPr lang="en-US" sz="2000">
            <a:solidFill>
              <a:schemeClr val="tx1"/>
            </a:solidFill>
          </a:endParaRPr>
        </a:p>
      </dgm:t>
    </dgm:pt>
    <dgm:pt modelId="{5A922B26-793C-4288-886D-BAF82E08E3A7}">
      <dgm:prSet custT="1"/>
      <dgm:spPr>
        <a:solidFill>
          <a:srgbClr val="92C239">
            <a:alpha val="23220"/>
          </a:srgbClr>
        </a:solidFill>
        <a:ln>
          <a:noFill/>
        </a:ln>
      </dgm:spPr>
      <dgm:t>
        <a:bodyPr/>
        <a:lstStyle/>
        <a:p>
          <a:pPr marL="0" lvl="0" indent="0" algn="l" defTabSz="622300">
            <a:lnSpc>
              <a:spcPct val="90000"/>
            </a:lnSpc>
            <a:spcBef>
              <a:spcPct val="0"/>
            </a:spcBef>
            <a:spcAft>
              <a:spcPct val="35000"/>
            </a:spcAft>
            <a:buNone/>
          </a:pPr>
          <a:r>
            <a:rPr lang="en-US" sz="1400" b="0" i="0" kern="1200" spc="10" baseline="0" dirty="0">
              <a:solidFill>
                <a:srgbClr val="2D6352"/>
              </a:solidFill>
              <a:latin typeface="Helvetica Neue Light" panose="02000403000000020004" pitchFamily="2" charset="0"/>
              <a:ea typeface="Helvetica Neue Light" panose="02000403000000020004" pitchFamily="2" charset="0"/>
              <a:cs typeface="Helvetica Neue" panose="02000503000000020004" pitchFamily="2" charset="0"/>
            </a:rPr>
            <a:t>Effective for phytoremediation (chemicals, metals, radiation)</a:t>
          </a:r>
        </a:p>
      </dgm:t>
    </dgm:pt>
    <dgm:pt modelId="{2CED6052-6663-4335-A127-D4245DB9715E}" type="parTrans" cxnId="{CDB8F41B-60E1-46F1-AF27-28323850B196}">
      <dgm:prSet/>
      <dgm:spPr/>
      <dgm:t>
        <a:bodyPr/>
        <a:lstStyle/>
        <a:p>
          <a:endParaRPr lang="en-US" sz="2000">
            <a:solidFill>
              <a:schemeClr val="tx1"/>
            </a:solidFill>
          </a:endParaRPr>
        </a:p>
      </dgm:t>
    </dgm:pt>
    <dgm:pt modelId="{C35AE49A-65D4-4E93-B305-D82BD06B8613}" type="sibTrans" cxnId="{CDB8F41B-60E1-46F1-AF27-28323850B196}">
      <dgm:prSet/>
      <dgm:spPr/>
      <dgm:t>
        <a:bodyPr/>
        <a:lstStyle/>
        <a:p>
          <a:endParaRPr lang="en-US" sz="2000">
            <a:solidFill>
              <a:schemeClr val="tx1"/>
            </a:solidFill>
          </a:endParaRPr>
        </a:p>
      </dgm:t>
    </dgm:pt>
    <dgm:pt modelId="{F1AC17C1-32F4-428F-A8D5-253820047E2D}">
      <dgm:prSet custT="1"/>
      <dgm:spPr>
        <a:solidFill>
          <a:srgbClr val="92C239">
            <a:alpha val="23220"/>
          </a:srgbClr>
        </a:solidFill>
        <a:ln>
          <a:noFill/>
        </a:ln>
      </dgm:spPr>
      <dgm:t>
        <a:bodyPr/>
        <a:lstStyle/>
        <a:p>
          <a:pPr marL="0" lvl="0" indent="0" algn="l" defTabSz="622300">
            <a:lnSpc>
              <a:spcPct val="90000"/>
            </a:lnSpc>
            <a:spcBef>
              <a:spcPct val="0"/>
            </a:spcBef>
            <a:spcAft>
              <a:spcPct val="35000"/>
            </a:spcAft>
            <a:buNone/>
          </a:pPr>
          <a:r>
            <a:rPr lang="en-US" sz="1400" b="0" i="0" kern="1200" spc="10" baseline="0" dirty="0">
              <a:solidFill>
                <a:srgbClr val="2D6352"/>
              </a:solidFill>
              <a:latin typeface="Helvetica Neue Light" panose="02000403000000020004" pitchFamily="2" charset="0"/>
              <a:ea typeface="Helvetica Neue Light" panose="02000403000000020004" pitchFamily="2" charset="0"/>
              <a:cs typeface="Helvetica Neue" panose="02000503000000020004" pitchFamily="2" charset="0"/>
            </a:rPr>
            <a:t>Could replace fossil fuel-based synthetic textiles such as polyester.</a:t>
          </a:r>
        </a:p>
      </dgm:t>
    </dgm:pt>
    <dgm:pt modelId="{69784A0D-60FA-4423-BA8F-CA935C45BD76}" type="parTrans" cxnId="{D51B3F81-B3A4-4802-AE60-1CF0423E4D45}">
      <dgm:prSet/>
      <dgm:spPr/>
      <dgm:t>
        <a:bodyPr/>
        <a:lstStyle/>
        <a:p>
          <a:endParaRPr lang="en-US" sz="2000">
            <a:solidFill>
              <a:schemeClr val="tx1"/>
            </a:solidFill>
          </a:endParaRPr>
        </a:p>
      </dgm:t>
    </dgm:pt>
    <dgm:pt modelId="{7F341F63-EB93-40B2-BFA7-F8824B65C70F}" type="sibTrans" cxnId="{D51B3F81-B3A4-4802-AE60-1CF0423E4D45}">
      <dgm:prSet/>
      <dgm:spPr/>
      <dgm:t>
        <a:bodyPr/>
        <a:lstStyle/>
        <a:p>
          <a:endParaRPr lang="en-US" sz="2000">
            <a:solidFill>
              <a:schemeClr val="tx1"/>
            </a:solidFill>
          </a:endParaRPr>
        </a:p>
      </dgm:t>
    </dgm:pt>
    <dgm:pt modelId="{63805857-900B-429E-84C9-8FB3DED4F010}">
      <dgm:prSet custT="1"/>
      <dgm:spPr>
        <a:solidFill>
          <a:srgbClr val="92C239">
            <a:alpha val="23220"/>
          </a:srgbClr>
        </a:solidFill>
        <a:ln>
          <a:noFill/>
        </a:ln>
      </dgm:spPr>
      <dgm:t>
        <a:bodyPr/>
        <a:lstStyle/>
        <a:p>
          <a:pPr marL="0" lvl="0" indent="0" algn="l" defTabSz="622300">
            <a:lnSpc>
              <a:spcPct val="90000"/>
            </a:lnSpc>
            <a:spcBef>
              <a:spcPct val="0"/>
            </a:spcBef>
            <a:spcAft>
              <a:spcPct val="35000"/>
            </a:spcAft>
            <a:buNone/>
          </a:pPr>
          <a:r>
            <a:rPr lang="en-US" sz="1400" b="0" i="0" kern="1200" spc="10" baseline="0" dirty="0">
              <a:solidFill>
                <a:srgbClr val="2D6352"/>
              </a:solidFill>
              <a:latin typeface="Helvetica Neue Light" panose="02000403000000020004" pitchFamily="2" charset="0"/>
              <a:ea typeface="Helvetica Neue Light" panose="02000403000000020004" pitchFamily="2" charset="0"/>
              <a:cs typeface="Helvetica Neue" panose="02000503000000020004" pitchFamily="2" charset="0"/>
            </a:rPr>
            <a:t>Multi-purpose crop with fiber and oilseed as co-products from a single crop  / additional revenue stream.</a:t>
          </a:r>
        </a:p>
      </dgm:t>
    </dgm:pt>
    <dgm:pt modelId="{D06AE92E-F3E8-4D06-B161-464E583C3B43}" type="parTrans" cxnId="{FBDB9DE8-71AE-46EA-AA6B-87A96EFBE528}">
      <dgm:prSet/>
      <dgm:spPr/>
      <dgm:t>
        <a:bodyPr/>
        <a:lstStyle/>
        <a:p>
          <a:endParaRPr lang="en-US" sz="2000">
            <a:solidFill>
              <a:schemeClr val="tx1"/>
            </a:solidFill>
          </a:endParaRPr>
        </a:p>
      </dgm:t>
    </dgm:pt>
    <dgm:pt modelId="{04752F61-9A58-481B-8EF0-3F92C3DE44C7}" type="sibTrans" cxnId="{FBDB9DE8-71AE-46EA-AA6B-87A96EFBE528}">
      <dgm:prSet/>
      <dgm:spPr/>
      <dgm:t>
        <a:bodyPr/>
        <a:lstStyle/>
        <a:p>
          <a:endParaRPr lang="en-US" sz="2000">
            <a:solidFill>
              <a:schemeClr val="tx1"/>
            </a:solidFill>
          </a:endParaRPr>
        </a:p>
      </dgm:t>
    </dgm:pt>
    <dgm:pt modelId="{EBB21EB2-E248-463A-9550-08F8F9677B99}">
      <dgm:prSet custT="1"/>
      <dgm:spPr>
        <a:solidFill>
          <a:srgbClr val="92C239">
            <a:alpha val="23220"/>
          </a:srgbClr>
        </a:solidFill>
        <a:ln>
          <a:noFill/>
        </a:ln>
      </dgm:spPr>
      <dgm:t>
        <a:bodyPr/>
        <a:lstStyle/>
        <a:p>
          <a:pPr marL="0" lvl="0" indent="0" algn="l" defTabSz="622300">
            <a:lnSpc>
              <a:spcPct val="90000"/>
            </a:lnSpc>
            <a:spcBef>
              <a:spcPct val="0"/>
            </a:spcBef>
            <a:spcAft>
              <a:spcPct val="35000"/>
            </a:spcAft>
            <a:buNone/>
          </a:pPr>
          <a:r>
            <a:rPr lang="en-US" sz="1400" b="0" i="0" kern="1200" spc="10" baseline="0" dirty="0">
              <a:solidFill>
                <a:srgbClr val="2D6352"/>
              </a:solidFill>
              <a:latin typeface="Helvetica Neue Light" panose="02000403000000020004" pitchFamily="2" charset="0"/>
              <a:ea typeface="Helvetica Neue Light" panose="02000403000000020004" pitchFamily="2" charset="0"/>
              <a:cs typeface="Helvetica Neue" panose="02000503000000020004" pitchFamily="2" charset="0"/>
            </a:rPr>
            <a:t>Beneficial rotational crop: Increased weed suppression and yields in crops grown after hemp</a:t>
          </a:r>
        </a:p>
      </dgm:t>
    </dgm:pt>
    <dgm:pt modelId="{255A2E97-B34C-4E32-97C7-F0EEC1A33561}" type="sibTrans" cxnId="{74C65749-95F3-4AA5-97BB-6C01A5B36227}">
      <dgm:prSet/>
      <dgm:spPr/>
      <dgm:t>
        <a:bodyPr/>
        <a:lstStyle/>
        <a:p>
          <a:endParaRPr lang="en-US" sz="2000">
            <a:solidFill>
              <a:schemeClr val="tx1"/>
            </a:solidFill>
          </a:endParaRPr>
        </a:p>
      </dgm:t>
    </dgm:pt>
    <dgm:pt modelId="{80E615EF-6779-4DDB-AE53-CDF7F69D7C6F}" type="parTrans" cxnId="{74C65749-95F3-4AA5-97BB-6C01A5B36227}">
      <dgm:prSet/>
      <dgm:spPr/>
      <dgm:t>
        <a:bodyPr/>
        <a:lstStyle/>
        <a:p>
          <a:endParaRPr lang="en-US" sz="2000">
            <a:solidFill>
              <a:schemeClr val="tx1"/>
            </a:solidFill>
          </a:endParaRPr>
        </a:p>
      </dgm:t>
    </dgm:pt>
    <dgm:pt modelId="{90ECFA0B-56AB-2142-B045-B237258AAC72}" type="pres">
      <dgm:prSet presAssocID="{EA579323-9184-45F6-8BDA-1E1C8605D6B8}" presName="Name0" presStyleCnt="0">
        <dgm:presLayoutVars>
          <dgm:chMax val="7"/>
          <dgm:chPref val="7"/>
          <dgm:dir/>
        </dgm:presLayoutVars>
      </dgm:prSet>
      <dgm:spPr/>
    </dgm:pt>
    <dgm:pt modelId="{7AD58465-4876-0A44-B2EE-42AF9FC14C0C}" type="pres">
      <dgm:prSet presAssocID="{EA579323-9184-45F6-8BDA-1E1C8605D6B8}" presName="Name1" presStyleCnt="0"/>
      <dgm:spPr/>
    </dgm:pt>
    <dgm:pt modelId="{7B6276CB-B4C4-A243-84FC-8B8E935B9529}" type="pres">
      <dgm:prSet presAssocID="{EA579323-9184-45F6-8BDA-1E1C8605D6B8}" presName="cycle" presStyleCnt="0"/>
      <dgm:spPr/>
    </dgm:pt>
    <dgm:pt modelId="{0610B08F-941A-4E47-A750-DE64272DF45D}" type="pres">
      <dgm:prSet presAssocID="{EA579323-9184-45F6-8BDA-1E1C8605D6B8}" presName="srcNode" presStyleLbl="node1" presStyleIdx="0" presStyleCnt="7"/>
      <dgm:spPr/>
    </dgm:pt>
    <dgm:pt modelId="{66AB746B-5221-BB4B-87E5-C262AD133B0A}" type="pres">
      <dgm:prSet presAssocID="{EA579323-9184-45F6-8BDA-1E1C8605D6B8}" presName="conn" presStyleLbl="parChTrans1D2" presStyleIdx="0" presStyleCnt="1"/>
      <dgm:spPr/>
    </dgm:pt>
    <dgm:pt modelId="{271ABC47-2CC4-504A-A125-EABBF99EC316}" type="pres">
      <dgm:prSet presAssocID="{EA579323-9184-45F6-8BDA-1E1C8605D6B8}" presName="extraNode" presStyleLbl="node1" presStyleIdx="0" presStyleCnt="7"/>
      <dgm:spPr/>
    </dgm:pt>
    <dgm:pt modelId="{A7BB10C8-E997-3743-A9F4-E15895F2F15D}" type="pres">
      <dgm:prSet presAssocID="{EA579323-9184-45F6-8BDA-1E1C8605D6B8}" presName="dstNode" presStyleLbl="node1" presStyleIdx="0" presStyleCnt="7"/>
      <dgm:spPr/>
    </dgm:pt>
    <dgm:pt modelId="{552C2F43-EE54-7B48-868D-E8AFF1EC7B68}" type="pres">
      <dgm:prSet presAssocID="{EB000219-315D-41C3-8071-B22A28CE3191}" presName="text_1" presStyleLbl="node1" presStyleIdx="0" presStyleCnt="7" custScaleY="98833">
        <dgm:presLayoutVars>
          <dgm:bulletEnabled val="1"/>
        </dgm:presLayoutVars>
      </dgm:prSet>
      <dgm:spPr/>
    </dgm:pt>
    <dgm:pt modelId="{23BDEBD3-D955-3040-9BAC-B8097FBB21EB}" type="pres">
      <dgm:prSet presAssocID="{EB000219-315D-41C3-8071-B22A28CE3191}" presName="accent_1" presStyleCnt="0"/>
      <dgm:spPr/>
    </dgm:pt>
    <dgm:pt modelId="{1C0DA083-58F3-D343-9FEE-5B5A89E511B3}" type="pres">
      <dgm:prSet presAssocID="{EB000219-315D-41C3-8071-B22A28CE3191}" presName="accentRepeatNode" presStyleLbl="solidFgAcc1" presStyleIdx="0" presStyleCnt="7"/>
      <dgm:sp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19050">
          <a:noFill/>
        </a:ln>
      </dgm:spPr>
    </dgm:pt>
    <dgm:pt modelId="{7F8A995D-0FD7-764C-A6B6-1CFE69E753D2}" type="pres">
      <dgm:prSet presAssocID="{EBB21EB2-E248-463A-9550-08F8F9677B99}" presName="text_2" presStyleLbl="node1" presStyleIdx="1" presStyleCnt="7" custScaleY="98833">
        <dgm:presLayoutVars>
          <dgm:bulletEnabled val="1"/>
        </dgm:presLayoutVars>
      </dgm:prSet>
      <dgm:spPr/>
    </dgm:pt>
    <dgm:pt modelId="{C9D67DFC-7067-1A44-9462-66179A994152}" type="pres">
      <dgm:prSet presAssocID="{EBB21EB2-E248-463A-9550-08F8F9677B99}" presName="accent_2" presStyleCnt="0"/>
      <dgm:spPr/>
    </dgm:pt>
    <dgm:pt modelId="{4E6FFDA3-2573-8B4A-9EB1-B417E26F23A2}" type="pres">
      <dgm:prSet presAssocID="{EBB21EB2-E248-463A-9550-08F8F9677B99}" presName="accentRepeatNode" presStyleLbl="solidFgAcc1" presStyleIdx="1" presStyleCnt="7"/>
      <dgm:sp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19050">
          <a:noFill/>
        </a:ln>
      </dgm:spPr>
    </dgm:pt>
    <dgm:pt modelId="{0B2660B8-4516-CA46-82AC-B47C9FDE1E1A}" type="pres">
      <dgm:prSet presAssocID="{9555641B-FA9A-4159-9F67-0C6AFE03AC18}" presName="text_3" presStyleLbl="node1" presStyleIdx="2" presStyleCnt="7" custScaleY="98833">
        <dgm:presLayoutVars>
          <dgm:bulletEnabled val="1"/>
        </dgm:presLayoutVars>
      </dgm:prSet>
      <dgm:spPr/>
    </dgm:pt>
    <dgm:pt modelId="{63D98642-2327-B744-A6AE-109089DB92D6}" type="pres">
      <dgm:prSet presAssocID="{9555641B-FA9A-4159-9F67-0C6AFE03AC18}" presName="accent_3" presStyleCnt="0"/>
      <dgm:spPr/>
    </dgm:pt>
    <dgm:pt modelId="{8B9C9E43-3B29-7342-8B42-B7DA9098FD1C}" type="pres">
      <dgm:prSet presAssocID="{9555641B-FA9A-4159-9F67-0C6AFE03AC18}" presName="accentRepeatNode" presStyleLbl="solidFgAcc1" presStyleIdx="2" presStyleCnt="7"/>
      <dgm:sp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19050">
          <a:noFill/>
        </a:ln>
      </dgm:spPr>
    </dgm:pt>
    <dgm:pt modelId="{46CB0FEF-83D6-7143-BE2C-F792FC9DFB3C}" type="pres">
      <dgm:prSet presAssocID="{D2112A71-2AF5-4CAF-9E3C-EC353EE71474}" presName="text_4" presStyleLbl="node1" presStyleIdx="3" presStyleCnt="7" custScaleY="98833">
        <dgm:presLayoutVars>
          <dgm:bulletEnabled val="1"/>
        </dgm:presLayoutVars>
      </dgm:prSet>
      <dgm:spPr/>
    </dgm:pt>
    <dgm:pt modelId="{E3F49D2F-5726-DB4E-A23E-0201EA342AA5}" type="pres">
      <dgm:prSet presAssocID="{D2112A71-2AF5-4CAF-9E3C-EC353EE71474}" presName="accent_4" presStyleCnt="0"/>
      <dgm:spPr/>
    </dgm:pt>
    <dgm:pt modelId="{8A252710-CAF9-434B-93D4-854525FC6FBF}" type="pres">
      <dgm:prSet presAssocID="{D2112A71-2AF5-4CAF-9E3C-EC353EE71474}" presName="accentRepeatNode" presStyleLbl="solidFgAcc1" presStyleIdx="3" presStyleCnt="7"/>
      <dgm:sp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19050">
          <a:noFill/>
        </a:ln>
      </dgm:spPr>
    </dgm:pt>
    <dgm:pt modelId="{CC1BD4AD-3831-C44C-9829-4A46DBB01E17}" type="pres">
      <dgm:prSet presAssocID="{5A922B26-793C-4288-886D-BAF82E08E3A7}" presName="text_5" presStyleLbl="node1" presStyleIdx="4" presStyleCnt="7" custScaleY="98833">
        <dgm:presLayoutVars>
          <dgm:bulletEnabled val="1"/>
        </dgm:presLayoutVars>
      </dgm:prSet>
      <dgm:spPr/>
    </dgm:pt>
    <dgm:pt modelId="{4CDD2D74-074E-9343-911D-EFC19387BA8C}" type="pres">
      <dgm:prSet presAssocID="{5A922B26-793C-4288-886D-BAF82E08E3A7}" presName="accent_5" presStyleCnt="0"/>
      <dgm:spPr/>
    </dgm:pt>
    <dgm:pt modelId="{41E7D054-BDC0-8345-B5F6-F86BAB0C89F5}" type="pres">
      <dgm:prSet presAssocID="{5A922B26-793C-4288-886D-BAF82E08E3A7}" presName="accentRepeatNode" presStyleLbl="solidFgAcc1" presStyleIdx="4" presStyleCnt="7"/>
      <dgm:sp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19050">
          <a:noFill/>
        </a:ln>
      </dgm:spPr>
    </dgm:pt>
    <dgm:pt modelId="{0EA74BE6-1867-0F40-AE08-7ECF261B1EE2}" type="pres">
      <dgm:prSet presAssocID="{F1AC17C1-32F4-428F-A8D5-253820047E2D}" presName="text_6" presStyleLbl="node1" presStyleIdx="5" presStyleCnt="7" custScaleY="98833">
        <dgm:presLayoutVars>
          <dgm:bulletEnabled val="1"/>
        </dgm:presLayoutVars>
      </dgm:prSet>
      <dgm:spPr/>
    </dgm:pt>
    <dgm:pt modelId="{D76C9774-07D3-2C4D-A60F-0707AA043179}" type="pres">
      <dgm:prSet presAssocID="{F1AC17C1-32F4-428F-A8D5-253820047E2D}" presName="accent_6" presStyleCnt="0"/>
      <dgm:spPr/>
    </dgm:pt>
    <dgm:pt modelId="{D56E2990-E687-5C4B-9616-9A5AA328D1A6}" type="pres">
      <dgm:prSet presAssocID="{F1AC17C1-32F4-428F-A8D5-253820047E2D}" presName="accentRepeatNode" presStyleLbl="solidFgAcc1" presStyleIdx="5" presStyleCnt="7"/>
      <dgm:sp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19050">
          <a:noFill/>
        </a:ln>
      </dgm:spPr>
    </dgm:pt>
    <dgm:pt modelId="{AE076730-9158-FF49-9A96-50FC6514AF10}" type="pres">
      <dgm:prSet presAssocID="{63805857-900B-429E-84C9-8FB3DED4F010}" presName="text_7" presStyleLbl="node1" presStyleIdx="6" presStyleCnt="7" custScaleY="98833">
        <dgm:presLayoutVars>
          <dgm:bulletEnabled val="1"/>
        </dgm:presLayoutVars>
      </dgm:prSet>
      <dgm:spPr/>
    </dgm:pt>
    <dgm:pt modelId="{670EA7B7-3B6B-CB4C-9AC2-F74763EFE86D}" type="pres">
      <dgm:prSet presAssocID="{63805857-900B-429E-84C9-8FB3DED4F010}" presName="accent_7" presStyleCnt="0"/>
      <dgm:spPr/>
    </dgm:pt>
    <dgm:pt modelId="{87BBC2FD-B679-B542-ACE3-E0D9CC6C33BB}" type="pres">
      <dgm:prSet presAssocID="{63805857-900B-429E-84C9-8FB3DED4F010}" presName="accentRepeatNode" presStyleLbl="solidFgAcc1" presStyleIdx="6" presStyleCnt="7"/>
      <dgm:sp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19050">
          <a:noFill/>
        </a:ln>
      </dgm:spPr>
    </dgm:pt>
  </dgm:ptLst>
  <dgm:cxnLst>
    <dgm:cxn modelId="{CDB8F41B-60E1-46F1-AF27-28323850B196}" srcId="{EA579323-9184-45F6-8BDA-1E1C8605D6B8}" destId="{5A922B26-793C-4288-886D-BAF82E08E3A7}" srcOrd="4" destOrd="0" parTransId="{2CED6052-6663-4335-A127-D4245DB9715E}" sibTransId="{C35AE49A-65D4-4E93-B305-D82BD06B8613}"/>
    <dgm:cxn modelId="{8E7B3120-8215-6E4C-89E8-BF4F6B01E25C}" type="presOf" srcId="{63805857-900B-429E-84C9-8FB3DED4F010}" destId="{AE076730-9158-FF49-9A96-50FC6514AF10}" srcOrd="0" destOrd="0" presId="urn:microsoft.com/office/officeart/2008/layout/VerticalCurvedList"/>
    <dgm:cxn modelId="{F10AE220-667E-1443-9B0E-B34E458FF3A3}" type="presOf" srcId="{F1AC17C1-32F4-428F-A8D5-253820047E2D}" destId="{0EA74BE6-1867-0F40-AE08-7ECF261B1EE2}" srcOrd="0" destOrd="0" presId="urn:microsoft.com/office/officeart/2008/layout/VerticalCurvedList"/>
    <dgm:cxn modelId="{09486930-2FBF-664C-B126-4B31B6EF4E51}" type="presOf" srcId="{EA579323-9184-45F6-8BDA-1E1C8605D6B8}" destId="{90ECFA0B-56AB-2142-B045-B237258AAC72}" srcOrd="0" destOrd="0" presId="urn:microsoft.com/office/officeart/2008/layout/VerticalCurvedList"/>
    <dgm:cxn modelId="{6C27E561-822C-4367-AA77-37835CF6FD38}" srcId="{EA579323-9184-45F6-8BDA-1E1C8605D6B8}" destId="{EB000219-315D-41C3-8071-B22A28CE3191}" srcOrd="0" destOrd="0" parTransId="{856B8EED-D164-4FD2-8638-C8A102D4E4EB}" sibTransId="{C9BF6BB9-9489-4CD0-9337-39A2FF00DCAD}"/>
    <dgm:cxn modelId="{74C65749-95F3-4AA5-97BB-6C01A5B36227}" srcId="{EA579323-9184-45F6-8BDA-1E1C8605D6B8}" destId="{EBB21EB2-E248-463A-9550-08F8F9677B99}" srcOrd="1" destOrd="0" parTransId="{80E615EF-6779-4DDB-AE53-CDF7F69D7C6F}" sibTransId="{255A2E97-B34C-4E32-97C7-F0EEC1A33561}"/>
    <dgm:cxn modelId="{E5F38C6E-C029-4AF1-945A-C0251798D00E}" srcId="{EA579323-9184-45F6-8BDA-1E1C8605D6B8}" destId="{D2112A71-2AF5-4CAF-9E3C-EC353EE71474}" srcOrd="3" destOrd="0" parTransId="{D9251D29-5E25-4789-A169-575CAA40AD60}" sibTransId="{2386FC85-90C4-4169-A959-823394EADAD9}"/>
    <dgm:cxn modelId="{A872B24E-8A8A-1244-83BC-CD25CB08D0ED}" type="presOf" srcId="{D2112A71-2AF5-4CAF-9E3C-EC353EE71474}" destId="{46CB0FEF-83D6-7143-BE2C-F792FC9DFB3C}" srcOrd="0" destOrd="0" presId="urn:microsoft.com/office/officeart/2008/layout/VerticalCurvedList"/>
    <dgm:cxn modelId="{0E041E7D-5422-C04B-BF6D-82B0F4348380}" type="presOf" srcId="{EBB21EB2-E248-463A-9550-08F8F9677B99}" destId="{7F8A995D-0FD7-764C-A6B6-1CFE69E753D2}" srcOrd="0" destOrd="0" presId="urn:microsoft.com/office/officeart/2008/layout/VerticalCurvedList"/>
    <dgm:cxn modelId="{D51B3F81-B3A4-4802-AE60-1CF0423E4D45}" srcId="{EA579323-9184-45F6-8BDA-1E1C8605D6B8}" destId="{F1AC17C1-32F4-428F-A8D5-253820047E2D}" srcOrd="5" destOrd="0" parTransId="{69784A0D-60FA-4423-BA8F-CA935C45BD76}" sibTransId="{7F341F63-EB93-40B2-BFA7-F8824B65C70F}"/>
    <dgm:cxn modelId="{17286096-EE7F-AD43-9A63-0E46F74642DE}" type="presOf" srcId="{EB000219-315D-41C3-8071-B22A28CE3191}" destId="{552C2F43-EE54-7B48-868D-E8AFF1EC7B68}" srcOrd="0" destOrd="0" presId="urn:microsoft.com/office/officeart/2008/layout/VerticalCurvedList"/>
    <dgm:cxn modelId="{A5AB2FD6-E3BE-AF4F-A988-BE61DF9407F1}" type="presOf" srcId="{C9BF6BB9-9489-4CD0-9337-39A2FF00DCAD}" destId="{66AB746B-5221-BB4B-87E5-C262AD133B0A}" srcOrd="0" destOrd="0" presId="urn:microsoft.com/office/officeart/2008/layout/VerticalCurvedList"/>
    <dgm:cxn modelId="{BFA59DDF-2FF0-A041-9A91-6E37884AA767}" type="presOf" srcId="{5A922B26-793C-4288-886D-BAF82E08E3A7}" destId="{CC1BD4AD-3831-C44C-9829-4A46DBB01E17}" srcOrd="0" destOrd="0" presId="urn:microsoft.com/office/officeart/2008/layout/VerticalCurvedList"/>
    <dgm:cxn modelId="{FBDB9DE8-71AE-46EA-AA6B-87A96EFBE528}" srcId="{EA579323-9184-45F6-8BDA-1E1C8605D6B8}" destId="{63805857-900B-429E-84C9-8FB3DED4F010}" srcOrd="6" destOrd="0" parTransId="{D06AE92E-F3E8-4D06-B161-464E583C3B43}" sibTransId="{04752F61-9A58-481B-8EF0-3F92C3DE44C7}"/>
    <dgm:cxn modelId="{A0F392EA-0D0E-B949-B2E3-3DB933FB929D}" type="presOf" srcId="{9555641B-FA9A-4159-9F67-0C6AFE03AC18}" destId="{0B2660B8-4516-CA46-82AC-B47C9FDE1E1A}" srcOrd="0" destOrd="0" presId="urn:microsoft.com/office/officeart/2008/layout/VerticalCurvedList"/>
    <dgm:cxn modelId="{C3AF5AF1-93D5-4922-8331-866F3B987DE0}" srcId="{EA579323-9184-45F6-8BDA-1E1C8605D6B8}" destId="{9555641B-FA9A-4159-9F67-0C6AFE03AC18}" srcOrd="2" destOrd="0" parTransId="{DCECDCE8-7098-4942-AEAE-CF1912DAB7EB}" sibTransId="{16954695-EE67-4525-9319-18BB53EA5DB3}"/>
    <dgm:cxn modelId="{16D8009D-9B23-444A-A49F-D4154B1605AE}" type="presParOf" srcId="{90ECFA0B-56AB-2142-B045-B237258AAC72}" destId="{7AD58465-4876-0A44-B2EE-42AF9FC14C0C}" srcOrd="0" destOrd="0" presId="urn:microsoft.com/office/officeart/2008/layout/VerticalCurvedList"/>
    <dgm:cxn modelId="{EBE4B1A6-9735-F948-8C56-05CC45A916BD}" type="presParOf" srcId="{7AD58465-4876-0A44-B2EE-42AF9FC14C0C}" destId="{7B6276CB-B4C4-A243-84FC-8B8E935B9529}" srcOrd="0" destOrd="0" presId="urn:microsoft.com/office/officeart/2008/layout/VerticalCurvedList"/>
    <dgm:cxn modelId="{96DC13DB-3ADD-6444-9C26-36B0F1D7403B}" type="presParOf" srcId="{7B6276CB-B4C4-A243-84FC-8B8E935B9529}" destId="{0610B08F-941A-4E47-A750-DE64272DF45D}" srcOrd="0" destOrd="0" presId="urn:microsoft.com/office/officeart/2008/layout/VerticalCurvedList"/>
    <dgm:cxn modelId="{08A479A3-BB89-B74B-A34E-14C8C6EAD5AF}" type="presParOf" srcId="{7B6276CB-B4C4-A243-84FC-8B8E935B9529}" destId="{66AB746B-5221-BB4B-87E5-C262AD133B0A}" srcOrd="1" destOrd="0" presId="urn:microsoft.com/office/officeart/2008/layout/VerticalCurvedList"/>
    <dgm:cxn modelId="{DA76D6F8-ED0D-C24D-9B61-9E5966E9CD76}" type="presParOf" srcId="{7B6276CB-B4C4-A243-84FC-8B8E935B9529}" destId="{271ABC47-2CC4-504A-A125-EABBF99EC316}" srcOrd="2" destOrd="0" presId="urn:microsoft.com/office/officeart/2008/layout/VerticalCurvedList"/>
    <dgm:cxn modelId="{7BA15B8F-53D2-2144-B69D-ADCD39CDE466}" type="presParOf" srcId="{7B6276CB-B4C4-A243-84FC-8B8E935B9529}" destId="{A7BB10C8-E997-3743-A9F4-E15895F2F15D}" srcOrd="3" destOrd="0" presId="urn:microsoft.com/office/officeart/2008/layout/VerticalCurvedList"/>
    <dgm:cxn modelId="{FF2F5EEC-6891-044B-B00C-C5C32F0E3062}" type="presParOf" srcId="{7AD58465-4876-0A44-B2EE-42AF9FC14C0C}" destId="{552C2F43-EE54-7B48-868D-E8AFF1EC7B68}" srcOrd="1" destOrd="0" presId="urn:microsoft.com/office/officeart/2008/layout/VerticalCurvedList"/>
    <dgm:cxn modelId="{8CA932AC-A909-F24E-8BE5-96C38F365A97}" type="presParOf" srcId="{7AD58465-4876-0A44-B2EE-42AF9FC14C0C}" destId="{23BDEBD3-D955-3040-9BAC-B8097FBB21EB}" srcOrd="2" destOrd="0" presId="urn:microsoft.com/office/officeart/2008/layout/VerticalCurvedList"/>
    <dgm:cxn modelId="{BA7909C7-FD38-A945-9653-3B3331B388DE}" type="presParOf" srcId="{23BDEBD3-D955-3040-9BAC-B8097FBB21EB}" destId="{1C0DA083-58F3-D343-9FEE-5B5A89E511B3}" srcOrd="0" destOrd="0" presId="urn:microsoft.com/office/officeart/2008/layout/VerticalCurvedList"/>
    <dgm:cxn modelId="{029A8730-3421-734A-B05F-58B8396506BB}" type="presParOf" srcId="{7AD58465-4876-0A44-B2EE-42AF9FC14C0C}" destId="{7F8A995D-0FD7-764C-A6B6-1CFE69E753D2}" srcOrd="3" destOrd="0" presId="urn:microsoft.com/office/officeart/2008/layout/VerticalCurvedList"/>
    <dgm:cxn modelId="{1FD32C4B-8386-7A4B-84FE-97A79FB3C885}" type="presParOf" srcId="{7AD58465-4876-0A44-B2EE-42AF9FC14C0C}" destId="{C9D67DFC-7067-1A44-9462-66179A994152}" srcOrd="4" destOrd="0" presId="urn:microsoft.com/office/officeart/2008/layout/VerticalCurvedList"/>
    <dgm:cxn modelId="{F93001B9-3F24-A34D-B6B7-5CAC169C9912}" type="presParOf" srcId="{C9D67DFC-7067-1A44-9462-66179A994152}" destId="{4E6FFDA3-2573-8B4A-9EB1-B417E26F23A2}" srcOrd="0" destOrd="0" presId="urn:microsoft.com/office/officeart/2008/layout/VerticalCurvedList"/>
    <dgm:cxn modelId="{25551BD4-D6E6-8549-9CD6-00E43E71E9C5}" type="presParOf" srcId="{7AD58465-4876-0A44-B2EE-42AF9FC14C0C}" destId="{0B2660B8-4516-CA46-82AC-B47C9FDE1E1A}" srcOrd="5" destOrd="0" presId="urn:microsoft.com/office/officeart/2008/layout/VerticalCurvedList"/>
    <dgm:cxn modelId="{0563B608-8600-D74E-8D46-37DD85E50CF5}" type="presParOf" srcId="{7AD58465-4876-0A44-B2EE-42AF9FC14C0C}" destId="{63D98642-2327-B744-A6AE-109089DB92D6}" srcOrd="6" destOrd="0" presId="urn:microsoft.com/office/officeart/2008/layout/VerticalCurvedList"/>
    <dgm:cxn modelId="{F6BB0340-D627-BE49-BAAA-822B342886CE}" type="presParOf" srcId="{63D98642-2327-B744-A6AE-109089DB92D6}" destId="{8B9C9E43-3B29-7342-8B42-B7DA9098FD1C}" srcOrd="0" destOrd="0" presId="urn:microsoft.com/office/officeart/2008/layout/VerticalCurvedList"/>
    <dgm:cxn modelId="{337D051A-25C8-984C-9104-EA2A05C00916}" type="presParOf" srcId="{7AD58465-4876-0A44-B2EE-42AF9FC14C0C}" destId="{46CB0FEF-83D6-7143-BE2C-F792FC9DFB3C}" srcOrd="7" destOrd="0" presId="urn:microsoft.com/office/officeart/2008/layout/VerticalCurvedList"/>
    <dgm:cxn modelId="{4BA527B2-3759-C34C-BD4F-5FC3C755242E}" type="presParOf" srcId="{7AD58465-4876-0A44-B2EE-42AF9FC14C0C}" destId="{E3F49D2F-5726-DB4E-A23E-0201EA342AA5}" srcOrd="8" destOrd="0" presId="urn:microsoft.com/office/officeart/2008/layout/VerticalCurvedList"/>
    <dgm:cxn modelId="{BC6C07D3-3BF4-1C4F-85BD-4351833A3C78}" type="presParOf" srcId="{E3F49D2F-5726-DB4E-A23E-0201EA342AA5}" destId="{8A252710-CAF9-434B-93D4-854525FC6FBF}" srcOrd="0" destOrd="0" presId="urn:microsoft.com/office/officeart/2008/layout/VerticalCurvedList"/>
    <dgm:cxn modelId="{19D3D90C-16F6-7940-BF81-13BBB3250AF4}" type="presParOf" srcId="{7AD58465-4876-0A44-B2EE-42AF9FC14C0C}" destId="{CC1BD4AD-3831-C44C-9829-4A46DBB01E17}" srcOrd="9" destOrd="0" presId="urn:microsoft.com/office/officeart/2008/layout/VerticalCurvedList"/>
    <dgm:cxn modelId="{29AB5EA1-D44B-C847-95AE-08A80F876074}" type="presParOf" srcId="{7AD58465-4876-0A44-B2EE-42AF9FC14C0C}" destId="{4CDD2D74-074E-9343-911D-EFC19387BA8C}" srcOrd="10" destOrd="0" presId="urn:microsoft.com/office/officeart/2008/layout/VerticalCurvedList"/>
    <dgm:cxn modelId="{C4FD14CC-0247-224E-AADC-39C96EB8A253}" type="presParOf" srcId="{4CDD2D74-074E-9343-911D-EFC19387BA8C}" destId="{41E7D054-BDC0-8345-B5F6-F86BAB0C89F5}" srcOrd="0" destOrd="0" presId="urn:microsoft.com/office/officeart/2008/layout/VerticalCurvedList"/>
    <dgm:cxn modelId="{4071AD87-A61B-E943-8534-6A106D621B27}" type="presParOf" srcId="{7AD58465-4876-0A44-B2EE-42AF9FC14C0C}" destId="{0EA74BE6-1867-0F40-AE08-7ECF261B1EE2}" srcOrd="11" destOrd="0" presId="urn:microsoft.com/office/officeart/2008/layout/VerticalCurvedList"/>
    <dgm:cxn modelId="{0FF8E056-237A-9B40-B1E0-011AE384A37B}" type="presParOf" srcId="{7AD58465-4876-0A44-B2EE-42AF9FC14C0C}" destId="{D76C9774-07D3-2C4D-A60F-0707AA043179}" srcOrd="12" destOrd="0" presId="urn:microsoft.com/office/officeart/2008/layout/VerticalCurvedList"/>
    <dgm:cxn modelId="{E06905D1-E794-8942-8698-609229478A6A}" type="presParOf" srcId="{D76C9774-07D3-2C4D-A60F-0707AA043179}" destId="{D56E2990-E687-5C4B-9616-9A5AA328D1A6}" srcOrd="0" destOrd="0" presId="urn:microsoft.com/office/officeart/2008/layout/VerticalCurvedList"/>
    <dgm:cxn modelId="{3BA87536-8B20-4046-894A-C490D51F3FB2}" type="presParOf" srcId="{7AD58465-4876-0A44-B2EE-42AF9FC14C0C}" destId="{AE076730-9158-FF49-9A96-50FC6514AF10}" srcOrd="13" destOrd="0" presId="urn:microsoft.com/office/officeart/2008/layout/VerticalCurvedList"/>
    <dgm:cxn modelId="{A1F6306C-D0CB-BF40-B361-1227F5BA36FE}" type="presParOf" srcId="{7AD58465-4876-0A44-B2EE-42AF9FC14C0C}" destId="{670EA7B7-3B6B-CB4C-9AC2-F74763EFE86D}" srcOrd="14" destOrd="0" presId="urn:microsoft.com/office/officeart/2008/layout/VerticalCurvedList"/>
    <dgm:cxn modelId="{9FD7A0C8-3ED8-C248-A5FD-31105D1EB048}" type="presParOf" srcId="{670EA7B7-3B6B-CB4C-9AC2-F74763EFE86D}" destId="{87BBC2FD-B679-B542-ACE3-E0D9CC6C33BB}" srcOrd="0" destOrd="0" presId="urn:microsoft.com/office/officeart/2008/layout/VerticalCurvedList"/>
  </dgm:cxnLst>
  <dgm:bg>
    <a:noFill/>
    <a:effectLst>
      <a:outerShdw blurRad="50800" dist="50800" dir="5400000" algn="ctr" rotWithShape="0">
        <a:srgbClr val="000000">
          <a:alpha val="90000"/>
        </a:srgb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B746B-5221-BB4B-87E5-C262AD133B0A}">
      <dsp:nvSpPr>
        <dsp:cNvPr id="0" name=""/>
        <dsp:cNvSpPr/>
      </dsp:nvSpPr>
      <dsp:spPr>
        <a:xfrm>
          <a:off x="-4791606" y="-734605"/>
          <a:ext cx="5708776" cy="5708776"/>
        </a:xfrm>
        <a:prstGeom prst="blockArc">
          <a:avLst>
            <a:gd name="adj1" fmla="val 18900000"/>
            <a:gd name="adj2" fmla="val 2700000"/>
            <a:gd name="adj3" fmla="val 378"/>
          </a:avLst>
        </a:pr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552C2F43-EE54-7B48-868D-E8AFF1EC7B68}">
      <dsp:nvSpPr>
        <dsp:cNvPr id="0" name=""/>
        <dsp:cNvSpPr/>
      </dsp:nvSpPr>
      <dsp:spPr>
        <a:xfrm>
          <a:off x="297405" y="194978"/>
          <a:ext cx="6706806" cy="380795"/>
        </a:xfrm>
        <a:prstGeom prst="rect">
          <a:avLst/>
        </a:prstGeom>
        <a:solidFill>
          <a:srgbClr val="92C239">
            <a:alpha val="2322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25" tIns="35560" rIns="35560" bIns="35560" numCol="1" spcCol="1270" anchor="ctr" anchorCtr="0">
          <a:noAutofit/>
        </a:bodyPr>
        <a:lstStyle/>
        <a:p>
          <a:pPr marL="0" lvl="0" indent="0" algn="l" defTabSz="622300">
            <a:lnSpc>
              <a:spcPct val="90000"/>
            </a:lnSpc>
            <a:spcBef>
              <a:spcPct val="0"/>
            </a:spcBef>
            <a:spcAft>
              <a:spcPct val="35000"/>
            </a:spcAft>
            <a:buNone/>
          </a:pPr>
          <a:r>
            <a:rPr lang="en-US" sz="1400" b="0" i="0" kern="1200" spc="10" baseline="0" dirty="0">
              <a:solidFill>
                <a:srgbClr val="2D6352"/>
              </a:solidFill>
              <a:latin typeface="Helvetica Neue Light" panose="02000403000000020004" pitchFamily="2" charset="0"/>
              <a:ea typeface="Helvetica Neue Light" panose="02000403000000020004" pitchFamily="2" charset="0"/>
              <a:cs typeface="Helvetica Neue" panose="02000503000000020004" pitchFamily="2" charset="0"/>
            </a:rPr>
            <a:t>No-to low Input: Few pesticide registrations globally</a:t>
          </a:r>
        </a:p>
      </dsp:txBody>
      <dsp:txXfrm>
        <a:off x="297405" y="194978"/>
        <a:ext cx="6706806" cy="380795"/>
      </dsp:txXfrm>
    </dsp:sp>
    <dsp:sp modelId="{1C0DA083-58F3-D343-9FEE-5B5A89E511B3}">
      <dsp:nvSpPr>
        <dsp:cNvPr id="0" name=""/>
        <dsp:cNvSpPr/>
      </dsp:nvSpPr>
      <dsp:spPr>
        <a:xfrm>
          <a:off x="56598" y="144569"/>
          <a:ext cx="481614" cy="481614"/>
        </a:xfrm>
        <a:prstGeom prst="ellipse">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7F8A995D-0FD7-764C-A6B6-1CFE69E753D2}">
      <dsp:nvSpPr>
        <dsp:cNvPr id="0" name=""/>
        <dsp:cNvSpPr/>
      </dsp:nvSpPr>
      <dsp:spPr>
        <a:xfrm>
          <a:off x="646321" y="773255"/>
          <a:ext cx="6357889" cy="380795"/>
        </a:xfrm>
        <a:prstGeom prst="rect">
          <a:avLst/>
        </a:prstGeom>
        <a:solidFill>
          <a:srgbClr val="92C239">
            <a:alpha val="2322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25" tIns="35560" rIns="35560" bIns="35560" numCol="1" spcCol="1270" anchor="ctr" anchorCtr="0">
          <a:noAutofit/>
        </a:bodyPr>
        <a:lstStyle/>
        <a:p>
          <a:pPr marL="0" lvl="0" indent="0" algn="l" defTabSz="622300">
            <a:lnSpc>
              <a:spcPct val="90000"/>
            </a:lnSpc>
            <a:spcBef>
              <a:spcPct val="0"/>
            </a:spcBef>
            <a:spcAft>
              <a:spcPct val="35000"/>
            </a:spcAft>
            <a:buNone/>
          </a:pPr>
          <a:r>
            <a:rPr lang="en-US" sz="1400" b="0" i="0" kern="1200" spc="10" baseline="0" dirty="0">
              <a:solidFill>
                <a:srgbClr val="2D6352"/>
              </a:solidFill>
              <a:latin typeface="Helvetica Neue Light" panose="02000403000000020004" pitchFamily="2" charset="0"/>
              <a:ea typeface="Helvetica Neue Light" panose="02000403000000020004" pitchFamily="2" charset="0"/>
              <a:cs typeface="Helvetica Neue" panose="02000503000000020004" pitchFamily="2" charset="0"/>
            </a:rPr>
            <a:t>Beneficial rotational crop: Increased weed suppression and yields in crops grown after hemp</a:t>
          </a:r>
        </a:p>
      </dsp:txBody>
      <dsp:txXfrm>
        <a:off x="646321" y="773255"/>
        <a:ext cx="6357889" cy="380795"/>
      </dsp:txXfrm>
    </dsp:sp>
    <dsp:sp modelId="{4E6FFDA3-2573-8B4A-9EB1-B417E26F23A2}">
      <dsp:nvSpPr>
        <dsp:cNvPr id="0" name=""/>
        <dsp:cNvSpPr/>
      </dsp:nvSpPr>
      <dsp:spPr>
        <a:xfrm>
          <a:off x="405514" y="722846"/>
          <a:ext cx="481614" cy="481614"/>
        </a:xfrm>
        <a:prstGeom prst="ellipse">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0B2660B8-4516-CA46-82AC-B47C9FDE1E1A}">
      <dsp:nvSpPr>
        <dsp:cNvPr id="0" name=""/>
        <dsp:cNvSpPr/>
      </dsp:nvSpPr>
      <dsp:spPr>
        <a:xfrm>
          <a:off x="837526" y="1351108"/>
          <a:ext cx="6166685" cy="380795"/>
        </a:xfrm>
        <a:prstGeom prst="rect">
          <a:avLst/>
        </a:prstGeom>
        <a:solidFill>
          <a:srgbClr val="92C239">
            <a:alpha val="2322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25" tIns="35560" rIns="35560" bIns="35560" numCol="1" spcCol="1270" anchor="ctr" anchorCtr="0">
          <a:noAutofit/>
        </a:bodyPr>
        <a:lstStyle/>
        <a:p>
          <a:pPr marL="0" lvl="0" indent="0" algn="l" defTabSz="622300">
            <a:lnSpc>
              <a:spcPct val="90000"/>
            </a:lnSpc>
            <a:spcBef>
              <a:spcPct val="0"/>
            </a:spcBef>
            <a:spcAft>
              <a:spcPct val="35000"/>
            </a:spcAft>
            <a:buNone/>
          </a:pPr>
          <a:r>
            <a:rPr lang="en-US" sz="1400" b="0" i="0" kern="1200" spc="10" baseline="0" dirty="0">
              <a:solidFill>
                <a:srgbClr val="2D6352"/>
              </a:solidFill>
              <a:latin typeface="Helvetica Neue Light" panose="02000403000000020004" pitchFamily="2" charset="0"/>
              <a:ea typeface="Helvetica Neue Light" panose="02000403000000020004" pitchFamily="2" charset="0"/>
              <a:cs typeface="Helvetica Neue" panose="02000503000000020004" pitchFamily="2" charset="0"/>
            </a:rPr>
            <a:t>Beneficial to bees and biodiversity in general;  No-low inputs = no-low exposure </a:t>
          </a:r>
        </a:p>
      </dsp:txBody>
      <dsp:txXfrm>
        <a:off x="837526" y="1351108"/>
        <a:ext cx="6166685" cy="380795"/>
      </dsp:txXfrm>
    </dsp:sp>
    <dsp:sp modelId="{8B9C9E43-3B29-7342-8B42-B7DA9098FD1C}">
      <dsp:nvSpPr>
        <dsp:cNvPr id="0" name=""/>
        <dsp:cNvSpPr/>
      </dsp:nvSpPr>
      <dsp:spPr>
        <a:xfrm>
          <a:off x="596718" y="1300698"/>
          <a:ext cx="481614" cy="481614"/>
        </a:xfrm>
        <a:prstGeom prst="ellipse">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6CB0FEF-83D6-7143-BE2C-F792FC9DFB3C}">
      <dsp:nvSpPr>
        <dsp:cNvPr id="0" name=""/>
        <dsp:cNvSpPr/>
      </dsp:nvSpPr>
      <dsp:spPr>
        <a:xfrm>
          <a:off x="898576" y="1929385"/>
          <a:ext cx="6105635" cy="380795"/>
        </a:xfrm>
        <a:prstGeom prst="rect">
          <a:avLst/>
        </a:prstGeom>
        <a:solidFill>
          <a:srgbClr val="92C239">
            <a:alpha val="2322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25" tIns="35560" rIns="35560" bIns="35560" numCol="1" spcCol="1270" anchor="ctr" anchorCtr="0">
          <a:noAutofit/>
        </a:bodyPr>
        <a:lstStyle/>
        <a:p>
          <a:pPr marL="0" lvl="0" indent="0" algn="l" defTabSz="622300">
            <a:lnSpc>
              <a:spcPct val="90000"/>
            </a:lnSpc>
            <a:spcBef>
              <a:spcPct val="0"/>
            </a:spcBef>
            <a:spcAft>
              <a:spcPct val="35000"/>
            </a:spcAft>
            <a:buNone/>
          </a:pPr>
          <a:r>
            <a:rPr lang="en-US" sz="1400" b="0" i="0" kern="1200" spc="10" baseline="0" dirty="0">
              <a:solidFill>
                <a:srgbClr val="2D6352"/>
              </a:solidFill>
              <a:latin typeface="Helvetica Neue Light" panose="02000403000000020004" pitchFamily="2" charset="0"/>
              <a:ea typeface="Helvetica Neue Light" panose="02000403000000020004" pitchFamily="2" charset="0"/>
              <a:cs typeface="Helvetica Neue" panose="02000503000000020004" pitchFamily="2" charset="0"/>
            </a:rPr>
            <a:t>Tap roots improve soil health, prevent erosion</a:t>
          </a:r>
        </a:p>
      </dsp:txBody>
      <dsp:txXfrm>
        <a:off x="898576" y="1929385"/>
        <a:ext cx="6105635" cy="380795"/>
      </dsp:txXfrm>
    </dsp:sp>
    <dsp:sp modelId="{8A252710-CAF9-434B-93D4-854525FC6FBF}">
      <dsp:nvSpPr>
        <dsp:cNvPr id="0" name=""/>
        <dsp:cNvSpPr/>
      </dsp:nvSpPr>
      <dsp:spPr>
        <a:xfrm>
          <a:off x="657768" y="1878975"/>
          <a:ext cx="481614" cy="481614"/>
        </a:xfrm>
        <a:prstGeom prst="ellipse">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CC1BD4AD-3831-C44C-9829-4A46DBB01E17}">
      <dsp:nvSpPr>
        <dsp:cNvPr id="0" name=""/>
        <dsp:cNvSpPr/>
      </dsp:nvSpPr>
      <dsp:spPr>
        <a:xfrm>
          <a:off x="837526" y="2507662"/>
          <a:ext cx="6166685" cy="380795"/>
        </a:xfrm>
        <a:prstGeom prst="rect">
          <a:avLst/>
        </a:prstGeom>
        <a:solidFill>
          <a:srgbClr val="92C239">
            <a:alpha val="2322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25" tIns="35560" rIns="35560" bIns="35560" numCol="1" spcCol="1270" anchor="ctr" anchorCtr="0">
          <a:noAutofit/>
        </a:bodyPr>
        <a:lstStyle/>
        <a:p>
          <a:pPr marL="0" lvl="0" indent="0" algn="l" defTabSz="622300">
            <a:lnSpc>
              <a:spcPct val="90000"/>
            </a:lnSpc>
            <a:spcBef>
              <a:spcPct val="0"/>
            </a:spcBef>
            <a:spcAft>
              <a:spcPct val="35000"/>
            </a:spcAft>
            <a:buNone/>
          </a:pPr>
          <a:r>
            <a:rPr lang="en-US" sz="1400" b="0" i="0" kern="1200" spc="10" baseline="0" dirty="0">
              <a:solidFill>
                <a:srgbClr val="2D6352"/>
              </a:solidFill>
              <a:latin typeface="Helvetica Neue Light" panose="02000403000000020004" pitchFamily="2" charset="0"/>
              <a:ea typeface="Helvetica Neue Light" panose="02000403000000020004" pitchFamily="2" charset="0"/>
              <a:cs typeface="Helvetica Neue" panose="02000503000000020004" pitchFamily="2" charset="0"/>
            </a:rPr>
            <a:t>Effective for phytoremediation (chemicals, metals, radiation)</a:t>
          </a:r>
        </a:p>
      </dsp:txBody>
      <dsp:txXfrm>
        <a:off x="837526" y="2507662"/>
        <a:ext cx="6166685" cy="380795"/>
      </dsp:txXfrm>
    </dsp:sp>
    <dsp:sp modelId="{41E7D054-BDC0-8345-B5F6-F86BAB0C89F5}">
      <dsp:nvSpPr>
        <dsp:cNvPr id="0" name=""/>
        <dsp:cNvSpPr/>
      </dsp:nvSpPr>
      <dsp:spPr>
        <a:xfrm>
          <a:off x="596718" y="2457252"/>
          <a:ext cx="481614" cy="481614"/>
        </a:xfrm>
        <a:prstGeom prst="ellipse">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0EA74BE6-1867-0F40-AE08-7ECF261B1EE2}">
      <dsp:nvSpPr>
        <dsp:cNvPr id="0" name=""/>
        <dsp:cNvSpPr/>
      </dsp:nvSpPr>
      <dsp:spPr>
        <a:xfrm>
          <a:off x="646321" y="3085514"/>
          <a:ext cx="6357889" cy="380795"/>
        </a:xfrm>
        <a:prstGeom prst="rect">
          <a:avLst/>
        </a:prstGeom>
        <a:solidFill>
          <a:srgbClr val="92C239">
            <a:alpha val="2322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25" tIns="35560" rIns="35560" bIns="35560" numCol="1" spcCol="1270" anchor="ctr" anchorCtr="0">
          <a:noAutofit/>
        </a:bodyPr>
        <a:lstStyle/>
        <a:p>
          <a:pPr marL="0" lvl="0" indent="0" algn="l" defTabSz="622300">
            <a:lnSpc>
              <a:spcPct val="90000"/>
            </a:lnSpc>
            <a:spcBef>
              <a:spcPct val="0"/>
            </a:spcBef>
            <a:spcAft>
              <a:spcPct val="35000"/>
            </a:spcAft>
            <a:buNone/>
          </a:pPr>
          <a:r>
            <a:rPr lang="en-US" sz="1400" b="0" i="0" kern="1200" spc="10" baseline="0" dirty="0">
              <a:solidFill>
                <a:srgbClr val="2D6352"/>
              </a:solidFill>
              <a:latin typeface="Helvetica Neue Light" panose="02000403000000020004" pitchFamily="2" charset="0"/>
              <a:ea typeface="Helvetica Neue Light" panose="02000403000000020004" pitchFamily="2" charset="0"/>
              <a:cs typeface="Helvetica Neue" panose="02000503000000020004" pitchFamily="2" charset="0"/>
            </a:rPr>
            <a:t>Could replace fossil fuel-based synthetic textiles such as polyester.</a:t>
          </a:r>
        </a:p>
      </dsp:txBody>
      <dsp:txXfrm>
        <a:off x="646321" y="3085514"/>
        <a:ext cx="6357889" cy="380795"/>
      </dsp:txXfrm>
    </dsp:sp>
    <dsp:sp modelId="{D56E2990-E687-5C4B-9616-9A5AA328D1A6}">
      <dsp:nvSpPr>
        <dsp:cNvPr id="0" name=""/>
        <dsp:cNvSpPr/>
      </dsp:nvSpPr>
      <dsp:spPr>
        <a:xfrm>
          <a:off x="405514" y="3035105"/>
          <a:ext cx="481614" cy="481614"/>
        </a:xfrm>
        <a:prstGeom prst="ellipse">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AE076730-9158-FF49-9A96-50FC6514AF10}">
      <dsp:nvSpPr>
        <dsp:cNvPr id="0" name=""/>
        <dsp:cNvSpPr/>
      </dsp:nvSpPr>
      <dsp:spPr>
        <a:xfrm>
          <a:off x="297405" y="3663791"/>
          <a:ext cx="6706806" cy="380795"/>
        </a:xfrm>
        <a:prstGeom prst="rect">
          <a:avLst/>
        </a:prstGeom>
        <a:solidFill>
          <a:srgbClr val="92C239">
            <a:alpha val="2322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25" tIns="35560" rIns="35560" bIns="35560" numCol="1" spcCol="1270" anchor="ctr" anchorCtr="0">
          <a:noAutofit/>
        </a:bodyPr>
        <a:lstStyle/>
        <a:p>
          <a:pPr marL="0" lvl="0" indent="0" algn="l" defTabSz="622300">
            <a:lnSpc>
              <a:spcPct val="90000"/>
            </a:lnSpc>
            <a:spcBef>
              <a:spcPct val="0"/>
            </a:spcBef>
            <a:spcAft>
              <a:spcPct val="35000"/>
            </a:spcAft>
            <a:buNone/>
          </a:pPr>
          <a:r>
            <a:rPr lang="en-US" sz="1400" b="0" i="0" kern="1200" spc="10" baseline="0" dirty="0">
              <a:solidFill>
                <a:srgbClr val="2D6352"/>
              </a:solidFill>
              <a:latin typeface="Helvetica Neue Light" panose="02000403000000020004" pitchFamily="2" charset="0"/>
              <a:ea typeface="Helvetica Neue Light" panose="02000403000000020004" pitchFamily="2" charset="0"/>
              <a:cs typeface="Helvetica Neue" panose="02000503000000020004" pitchFamily="2" charset="0"/>
            </a:rPr>
            <a:t>Multi-purpose crop with fiber and oilseed as co-products from a single crop  / additional revenue stream.</a:t>
          </a:r>
        </a:p>
      </dsp:txBody>
      <dsp:txXfrm>
        <a:off x="297405" y="3663791"/>
        <a:ext cx="6706806" cy="380795"/>
      </dsp:txXfrm>
    </dsp:sp>
    <dsp:sp modelId="{87BBC2FD-B679-B542-ACE3-E0D9CC6C33BB}">
      <dsp:nvSpPr>
        <dsp:cNvPr id="0" name=""/>
        <dsp:cNvSpPr/>
      </dsp:nvSpPr>
      <dsp:spPr>
        <a:xfrm>
          <a:off x="56598" y="3613382"/>
          <a:ext cx="481614" cy="481614"/>
        </a:xfrm>
        <a:prstGeom prst="ellipse">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331FEF-C53C-A445-8B6B-526F6757AE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882B878-71E7-974F-B670-0B89D52886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6829FD-3844-704D-AF5B-3DFE44E608B9}" type="datetimeFigureOut">
              <a:rPr lang="en-US" smtClean="0"/>
              <a:t>3/26/2024</a:t>
            </a:fld>
            <a:endParaRPr lang="en-US"/>
          </a:p>
        </p:txBody>
      </p:sp>
      <p:sp>
        <p:nvSpPr>
          <p:cNvPr id="4" name="Footer Placeholder 3">
            <a:extLst>
              <a:ext uri="{FF2B5EF4-FFF2-40B4-BE49-F238E27FC236}">
                <a16:creationId xmlns:a16="http://schemas.microsoft.com/office/drawing/2014/main" id="{9A5F2CB5-DAAD-B140-B6C1-DD668EA0A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2024 OSU HEMP SUMMIT</a:t>
            </a:r>
          </a:p>
        </p:txBody>
      </p:sp>
      <p:sp>
        <p:nvSpPr>
          <p:cNvPr id="5" name="Slide Number Placeholder 4">
            <a:extLst>
              <a:ext uri="{FF2B5EF4-FFF2-40B4-BE49-F238E27FC236}">
                <a16:creationId xmlns:a16="http://schemas.microsoft.com/office/drawing/2014/main" id="{B7372E55-F74A-6440-A7F8-FE61969027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9D8A38-84A3-594C-ACB8-B58E3779AA9C}" type="slidenum">
              <a:rPr lang="en-US" smtClean="0"/>
              <a:t>‹#›</a:t>
            </a:fld>
            <a:endParaRPr lang="en-US"/>
          </a:p>
        </p:txBody>
      </p:sp>
    </p:spTree>
    <p:extLst>
      <p:ext uri="{BB962C8B-B14F-4D97-AF65-F5344CB8AC3E}">
        <p14:creationId xmlns:p14="http://schemas.microsoft.com/office/powerpoint/2010/main" val="1334095204"/>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B694FD-C3D4-BC4B-B5BC-3B548325056A}" type="datetimeFigureOut">
              <a:rPr lang="en-US" smtClean="0"/>
              <a:t>3/26/2024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2024 OSU HEMP SUMMIT</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0B49A7-C953-0749-A82B-69964EE22FD6}" type="slidenum">
              <a:rPr lang="en-US" smtClean="0"/>
              <a:t>‹#›</a:t>
            </a:fld>
            <a:endParaRPr lang="en-US"/>
          </a:p>
        </p:txBody>
      </p:sp>
    </p:spTree>
    <p:extLst>
      <p:ext uri="{BB962C8B-B14F-4D97-AF65-F5344CB8AC3E}">
        <p14:creationId xmlns:p14="http://schemas.microsoft.com/office/powerpoint/2010/main" val="1176681337"/>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 Note these pics were taken on Montana, North Carolina, and Pennsylvania farms.</a:t>
            </a:r>
          </a:p>
        </p:txBody>
      </p:sp>
      <p:sp>
        <p:nvSpPr>
          <p:cNvPr id="5" name="Footer Placeholder 4">
            <a:extLst>
              <a:ext uri="{FF2B5EF4-FFF2-40B4-BE49-F238E27FC236}">
                <a16:creationId xmlns:a16="http://schemas.microsoft.com/office/drawing/2014/main" id="{573572D1-1823-7E4F-A41E-1F97551841EA}"/>
              </a:ext>
            </a:extLst>
          </p:cNvPr>
          <p:cNvSpPr>
            <a:spLocks noGrp="1"/>
          </p:cNvSpPr>
          <p:nvPr>
            <p:ph type="ftr" sz="quarter" idx="4"/>
          </p:nvPr>
        </p:nvSpPr>
        <p:spPr/>
        <p:txBody>
          <a:bodyPr/>
          <a:lstStyle/>
          <a:p>
            <a:r>
              <a:rPr lang="en-US"/>
              <a:t>2024 OSU HEMP SUMMIT</a:t>
            </a:r>
          </a:p>
        </p:txBody>
      </p:sp>
    </p:spTree>
    <p:extLst>
      <p:ext uri="{BB962C8B-B14F-4D97-AF65-F5344CB8AC3E}">
        <p14:creationId xmlns:p14="http://schemas.microsoft.com/office/powerpoint/2010/main" val="1880132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Plant Fibers figure: https://textileexchange.org/app/uploads/2023/11/Materials-Market-Report-2023.pdf </a:t>
            </a:r>
          </a:p>
          <a:p>
            <a:r>
              <a:rPr lang="en-US" dirty="0"/>
              <a:t>Percent figure: Growing Hemp for the Future</a:t>
            </a:r>
          </a:p>
        </p:txBody>
      </p:sp>
      <p:sp>
        <p:nvSpPr>
          <p:cNvPr id="4" name="Footer Placeholder 3"/>
          <p:cNvSpPr>
            <a:spLocks noGrp="1"/>
          </p:cNvSpPr>
          <p:nvPr>
            <p:ph type="ftr" sz="quarter" idx="4"/>
          </p:nvPr>
        </p:nvSpPr>
        <p:spPr/>
        <p:txBody>
          <a:bodyPr/>
          <a:lstStyle/>
          <a:p>
            <a:r>
              <a:rPr lang="en-US"/>
              <a:t>2024 OSU HEMP SUMMIT</a:t>
            </a:r>
          </a:p>
        </p:txBody>
      </p:sp>
    </p:spTree>
    <p:extLst>
      <p:ext uri="{BB962C8B-B14F-4D97-AF65-F5344CB8AC3E}">
        <p14:creationId xmlns:p14="http://schemas.microsoft.com/office/powerpoint/2010/main" val="161396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 – note that USDA only had Farms data for Idaho pre-2022. 2023 is from the 2023 Data from Montana MDA.</a:t>
            </a:r>
          </a:p>
          <a:p>
            <a:r>
              <a:rPr lang="en-US" dirty="0"/>
              <a:t>Note – Top 10 plus NW states noted.</a:t>
            </a:r>
          </a:p>
          <a:p>
            <a:r>
              <a:rPr lang="en-US" dirty="0"/>
              <a:t>California, Idaho, </a:t>
            </a:r>
          </a:p>
          <a:p>
            <a:endParaRPr lang="en-US" dirty="0"/>
          </a:p>
        </p:txBody>
      </p:sp>
      <p:sp>
        <p:nvSpPr>
          <p:cNvPr id="4" name="Footer Placeholder 3"/>
          <p:cNvSpPr>
            <a:spLocks noGrp="1"/>
          </p:cNvSpPr>
          <p:nvPr>
            <p:ph type="ftr" sz="quarter" idx="4"/>
          </p:nvPr>
        </p:nvSpPr>
        <p:spPr/>
        <p:txBody>
          <a:bodyPr/>
          <a:lstStyle/>
          <a:p>
            <a:r>
              <a:rPr lang="en-US"/>
              <a:t>2024 OSU HEMP SUMMIT</a:t>
            </a:r>
          </a:p>
        </p:txBody>
      </p:sp>
    </p:spTree>
    <p:extLst>
      <p:ext uri="{BB962C8B-B14F-4D97-AF65-F5344CB8AC3E}">
        <p14:creationId xmlns:p14="http://schemas.microsoft.com/office/powerpoint/2010/main" val="107449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2024 OSU HEMP SUMMIT</a:t>
            </a:r>
          </a:p>
        </p:txBody>
      </p:sp>
    </p:spTree>
    <p:extLst>
      <p:ext uri="{BB962C8B-B14F-4D97-AF65-F5344CB8AC3E}">
        <p14:creationId xmlns:p14="http://schemas.microsoft.com/office/powerpoint/2010/main" val="1201434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2024 OSU HEMP SUMMIT</a:t>
            </a:r>
          </a:p>
        </p:txBody>
      </p:sp>
    </p:spTree>
    <p:extLst>
      <p:ext uri="{BB962C8B-B14F-4D97-AF65-F5344CB8AC3E}">
        <p14:creationId xmlns:p14="http://schemas.microsoft.com/office/powerpoint/2010/main" val="2809356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FE9DF-9B48-3A45-BE43-7D9B602224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84B06A-EC36-3D44-95C7-5A503B7752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3A768D-A086-ED4D-8E55-6F6D0AAD9F8F}"/>
              </a:ext>
            </a:extLst>
          </p:cNvPr>
          <p:cNvSpPr>
            <a:spLocks noGrp="1"/>
          </p:cNvSpPr>
          <p:nvPr>
            <p:ph type="dt" sz="half" idx="10"/>
          </p:nvPr>
        </p:nvSpPr>
        <p:spPr/>
        <p:txBody>
          <a:bodyPr/>
          <a:lstStyle/>
          <a:p>
            <a:fld id="{0F482224-0A00-6B45-B8F0-A4D00783537C}" type="datetime1">
              <a:rPr lang="en-US" smtClean="0"/>
              <a:t>3/26/2024</a:t>
            </a:fld>
            <a:endParaRPr lang="en-US"/>
          </a:p>
        </p:txBody>
      </p:sp>
      <p:sp>
        <p:nvSpPr>
          <p:cNvPr id="5" name="Footer Placeholder 4">
            <a:extLst>
              <a:ext uri="{FF2B5EF4-FFF2-40B4-BE49-F238E27FC236}">
                <a16:creationId xmlns:a16="http://schemas.microsoft.com/office/drawing/2014/main" id="{1A3D8A75-1BC1-D744-8F38-0EB941846901}"/>
              </a:ext>
            </a:extLst>
          </p:cNvPr>
          <p:cNvSpPr>
            <a:spLocks noGrp="1"/>
          </p:cNvSpPr>
          <p:nvPr>
            <p:ph type="ftr" sz="quarter" idx="11"/>
          </p:nvPr>
        </p:nvSpPr>
        <p:spPr/>
        <p:txBody>
          <a:bodyPr/>
          <a:lstStyle/>
          <a:p>
            <a:r>
              <a:rPr lang="en-US"/>
              <a:t>2024 OSU HEMP SUMMIT</a:t>
            </a:r>
          </a:p>
        </p:txBody>
      </p:sp>
      <p:sp>
        <p:nvSpPr>
          <p:cNvPr id="6" name="Slide Number Placeholder 5">
            <a:extLst>
              <a:ext uri="{FF2B5EF4-FFF2-40B4-BE49-F238E27FC236}">
                <a16:creationId xmlns:a16="http://schemas.microsoft.com/office/drawing/2014/main" id="{5C273EAC-4C23-7C48-8C41-358DCF40260E}"/>
              </a:ext>
            </a:extLst>
          </p:cNvPr>
          <p:cNvSpPr>
            <a:spLocks noGrp="1"/>
          </p:cNvSpPr>
          <p:nvPr>
            <p:ph type="sldNum" sz="quarter" idx="12"/>
          </p:nvPr>
        </p:nvSpPr>
        <p:spPr/>
        <p:txBody>
          <a:bodyPr/>
          <a:lstStyle/>
          <a:p>
            <a:fld id="{E002E8A2-9363-3B4E-A700-83975AE69494}" type="slidenum">
              <a:rPr lang="en-US" smtClean="0"/>
              <a:t>‹#›</a:t>
            </a:fld>
            <a:endParaRPr lang="en-US"/>
          </a:p>
        </p:txBody>
      </p:sp>
    </p:spTree>
    <p:extLst>
      <p:ext uri="{BB962C8B-B14F-4D97-AF65-F5344CB8AC3E}">
        <p14:creationId xmlns:p14="http://schemas.microsoft.com/office/powerpoint/2010/main" val="2515554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AF0FA-8E17-7D44-86C5-C15EF9EB26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72DC35-AFF6-A448-B544-2819832F90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047EA-382B-DF41-8D34-B04354408441}"/>
              </a:ext>
            </a:extLst>
          </p:cNvPr>
          <p:cNvSpPr>
            <a:spLocks noGrp="1"/>
          </p:cNvSpPr>
          <p:nvPr>
            <p:ph type="dt" sz="half" idx="10"/>
          </p:nvPr>
        </p:nvSpPr>
        <p:spPr/>
        <p:txBody>
          <a:bodyPr/>
          <a:lstStyle/>
          <a:p>
            <a:fld id="{5220FF46-73AA-D048-A7F6-E1091351D4FC}" type="datetime1">
              <a:rPr lang="en-US" smtClean="0"/>
              <a:t>3/26/2024</a:t>
            </a:fld>
            <a:endParaRPr lang="en-US"/>
          </a:p>
        </p:txBody>
      </p:sp>
      <p:sp>
        <p:nvSpPr>
          <p:cNvPr id="5" name="Footer Placeholder 4">
            <a:extLst>
              <a:ext uri="{FF2B5EF4-FFF2-40B4-BE49-F238E27FC236}">
                <a16:creationId xmlns:a16="http://schemas.microsoft.com/office/drawing/2014/main" id="{72C89537-7F5C-2B49-9C2A-9EAA697EF7B8}"/>
              </a:ext>
            </a:extLst>
          </p:cNvPr>
          <p:cNvSpPr>
            <a:spLocks noGrp="1"/>
          </p:cNvSpPr>
          <p:nvPr>
            <p:ph type="ftr" sz="quarter" idx="11"/>
          </p:nvPr>
        </p:nvSpPr>
        <p:spPr/>
        <p:txBody>
          <a:bodyPr/>
          <a:lstStyle/>
          <a:p>
            <a:r>
              <a:rPr lang="en-US"/>
              <a:t>2024 OSU HEMP SUMMIT</a:t>
            </a:r>
          </a:p>
        </p:txBody>
      </p:sp>
      <p:sp>
        <p:nvSpPr>
          <p:cNvPr id="6" name="Slide Number Placeholder 5">
            <a:extLst>
              <a:ext uri="{FF2B5EF4-FFF2-40B4-BE49-F238E27FC236}">
                <a16:creationId xmlns:a16="http://schemas.microsoft.com/office/drawing/2014/main" id="{00B238E6-939E-6644-BE5A-7F26E85220D5}"/>
              </a:ext>
            </a:extLst>
          </p:cNvPr>
          <p:cNvSpPr>
            <a:spLocks noGrp="1"/>
          </p:cNvSpPr>
          <p:nvPr>
            <p:ph type="sldNum" sz="quarter" idx="12"/>
          </p:nvPr>
        </p:nvSpPr>
        <p:spPr/>
        <p:txBody>
          <a:bodyPr/>
          <a:lstStyle/>
          <a:p>
            <a:fld id="{E002E8A2-9363-3B4E-A700-83975AE69494}" type="slidenum">
              <a:rPr lang="en-US" smtClean="0"/>
              <a:t>‹#›</a:t>
            </a:fld>
            <a:endParaRPr lang="en-US"/>
          </a:p>
        </p:txBody>
      </p:sp>
    </p:spTree>
    <p:extLst>
      <p:ext uri="{BB962C8B-B14F-4D97-AF65-F5344CB8AC3E}">
        <p14:creationId xmlns:p14="http://schemas.microsoft.com/office/powerpoint/2010/main" val="1501213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489716-C7F0-4246-B3B2-0B17F0269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10C0A9-E565-8B42-880B-36D5850A0B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AE252-E86F-7D4B-9382-7D203D17C2C3}"/>
              </a:ext>
            </a:extLst>
          </p:cNvPr>
          <p:cNvSpPr>
            <a:spLocks noGrp="1"/>
          </p:cNvSpPr>
          <p:nvPr>
            <p:ph type="dt" sz="half" idx="10"/>
          </p:nvPr>
        </p:nvSpPr>
        <p:spPr/>
        <p:txBody>
          <a:bodyPr/>
          <a:lstStyle/>
          <a:p>
            <a:fld id="{581B6524-C8FD-4B40-95DA-AF548A9EFE3A}" type="datetime1">
              <a:rPr lang="en-US" smtClean="0"/>
              <a:t>3/26/2024</a:t>
            </a:fld>
            <a:endParaRPr lang="en-US"/>
          </a:p>
        </p:txBody>
      </p:sp>
      <p:sp>
        <p:nvSpPr>
          <p:cNvPr id="5" name="Footer Placeholder 4">
            <a:extLst>
              <a:ext uri="{FF2B5EF4-FFF2-40B4-BE49-F238E27FC236}">
                <a16:creationId xmlns:a16="http://schemas.microsoft.com/office/drawing/2014/main" id="{47B66149-4666-4846-AE0A-B490308F195F}"/>
              </a:ext>
            </a:extLst>
          </p:cNvPr>
          <p:cNvSpPr>
            <a:spLocks noGrp="1"/>
          </p:cNvSpPr>
          <p:nvPr>
            <p:ph type="ftr" sz="quarter" idx="11"/>
          </p:nvPr>
        </p:nvSpPr>
        <p:spPr/>
        <p:txBody>
          <a:bodyPr/>
          <a:lstStyle/>
          <a:p>
            <a:r>
              <a:rPr lang="en-US"/>
              <a:t>2024 OSU HEMP SUMMIT</a:t>
            </a:r>
          </a:p>
        </p:txBody>
      </p:sp>
      <p:sp>
        <p:nvSpPr>
          <p:cNvPr id="6" name="Slide Number Placeholder 5">
            <a:extLst>
              <a:ext uri="{FF2B5EF4-FFF2-40B4-BE49-F238E27FC236}">
                <a16:creationId xmlns:a16="http://schemas.microsoft.com/office/drawing/2014/main" id="{7447CDEE-9941-2F45-B253-10DF5BA27F82}"/>
              </a:ext>
            </a:extLst>
          </p:cNvPr>
          <p:cNvSpPr>
            <a:spLocks noGrp="1"/>
          </p:cNvSpPr>
          <p:nvPr>
            <p:ph type="sldNum" sz="quarter" idx="12"/>
          </p:nvPr>
        </p:nvSpPr>
        <p:spPr/>
        <p:txBody>
          <a:bodyPr/>
          <a:lstStyle/>
          <a:p>
            <a:fld id="{E002E8A2-9363-3B4E-A700-83975AE69494}" type="slidenum">
              <a:rPr lang="en-US" smtClean="0"/>
              <a:t>‹#›</a:t>
            </a:fld>
            <a:endParaRPr lang="en-US"/>
          </a:p>
        </p:txBody>
      </p:sp>
    </p:spTree>
    <p:extLst>
      <p:ext uri="{BB962C8B-B14F-4D97-AF65-F5344CB8AC3E}">
        <p14:creationId xmlns:p14="http://schemas.microsoft.com/office/powerpoint/2010/main" val="95139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Sky Gradient 1">
    <p:bg>
      <p:bgPr>
        <a:solidFill>
          <a:srgbClr val="343C5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9666A2-87D4-01CA-78CC-CABA4D14F3F1}"/>
              </a:ext>
            </a:extLst>
          </p:cNvPr>
          <p:cNvSpPr/>
          <p:nvPr userDrawn="1"/>
        </p:nvSpPr>
        <p:spPr>
          <a:xfrm>
            <a:off x="-1" y="0"/>
            <a:ext cx="12192001" cy="6858000"/>
          </a:xfrm>
          <a:prstGeom prst="rect">
            <a:avLst/>
          </a:prstGeom>
          <a:gradFill flip="none" rotWithShape="1">
            <a:gsLst>
              <a:gs pos="0">
                <a:schemeClr val="accent1"/>
              </a:gs>
              <a:gs pos="50000">
                <a:schemeClr val="accent5"/>
              </a:gs>
              <a:gs pos="100000">
                <a:schemeClr val="bg2"/>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Neue" panose="02000503000000020004" pitchFamily="2" charset="0"/>
            </a:endParaRPr>
          </a:p>
        </p:txBody>
      </p:sp>
      <p:sp>
        <p:nvSpPr>
          <p:cNvPr id="7" name="Text Placeholder 6">
            <a:extLst>
              <a:ext uri="{FF2B5EF4-FFF2-40B4-BE49-F238E27FC236}">
                <a16:creationId xmlns:a16="http://schemas.microsoft.com/office/drawing/2014/main" id="{1B055F29-1ED2-7F4A-A03D-48B19B1D43B7}"/>
              </a:ext>
            </a:extLst>
          </p:cNvPr>
          <p:cNvSpPr>
            <a:spLocks noGrp="1"/>
          </p:cNvSpPr>
          <p:nvPr>
            <p:ph type="body" sz="quarter" idx="26" hasCustomPrompt="1"/>
          </p:nvPr>
        </p:nvSpPr>
        <p:spPr>
          <a:xfrm>
            <a:off x="0" y="5901186"/>
            <a:ext cx="12192000" cy="25200"/>
          </a:xfrm>
          <a:prstGeom prst="rect">
            <a:avLst/>
          </a:prstGeom>
          <a:solidFill>
            <a:schemeClr val="tx1"/>
          </a:solidFill>
          <a:ln w="19050">
            <a:noFill/>
          </a:ln>
        </p:spPr>
        <p:txBody>
          <a:bodyPr/>
          <a:lstStyle>
            <a:lvl1pPr marL="0" indent="0">
              <a:buNone/>
              <a:defRPr b="0" i="0">
                <a:latin typeface="Helvetica Neue" panose="02000503000000020004" pitchFamily="2" charset="0"/>
              </a:defRPr>
            </a:lvl1pPr>
          </a:lstStyle>
          <a:p>
            <a:pPr lvl="0"/>
            <a:r>
              <a:rPr lang="en-US" dirty="0"/>
              <a:t> </a:t>
            </a:r>
          </a:p>
        </p:txBody>
      </p:sp>
      <p:sp>
        <p:nvSpPr>
          <p:cNvPr id="16" name="Subtitle">
            <a:extLst>
              <a:ext uri="{FF2B5EF4-FFF2-40B4-BE49-F238E27FC236}">
                <a16:creationId xmlns:a16="http://schemas.microsoft.com/office/drawing/2014/main" id="{E041DE6F-9FB6-6B48-92B5-667CB91976DA}"/>
              </a:ext>
            </a:extLst>
          </p:cNvPr>
          <p:cNvSpPr txBox="1">
            <a:spLocks noGrp="1"/>
          </p:cNvSpPr>
          <p:nvPr>
            <p:ph type="body" sz="quarter" idx="23" hasCustomPrompt="1"/>
          </p:nvPr>
        </p:nvSpPr>
        <p:spPr>
          <a:xfrm>
            <a:off x="767080" y="6083300"/>
            <a:ext cx="10154920" cy="632984"/>
          </a:xfrm>
          <a:prstGeom prst="rect">
            <a:avLst/>
          </a:prstGeom>
        </p:spPr>
        <p:txBody>
          <a:bodyPr wrap="square" anchor="ctr" anchorCtr="0">
            <a:noAutofit/>
          </a:bodyPr>
          <a:lstStyle>
            <a:lvl1pPr marL="0" indent="0" algn="l">
              <a:spcBef>
                <a:spcPts val="200"/>
              </a:spcBef>
              <a:buSzTx/>
              <a:buNone/>
              <a:defRPr sz="1000" b="0" i="0" cap="all" spc="168">
                <a:latin typeface="Helvetica Neue Light" panose="02000403000000020004" pitchFamily="2" charset="0"/>
              </a:defRPr>
            </a:lvl1pPr>
          </a:lstStyle>
          <a:p>
            <a:r>
              <a:rPr dirty="0"/>
              <a:t>Subtitle</a:t>
            </a:r>
            <a:endParaRPr lang="en-GB" dirty="0"/>
          </a:p>
        </p:txBody>
      </p:sp>
      <p:sp>
        <p:nvSpPr>
          <p:cNvPr id="6" name="Slide Number Placeholder 5">
            <a:extLst>
              <a:ext uri="{FF2B5EF4-FFF2-40B4-BE49-F238E27FC236}">
                <a16:creationId xmlns:a16="http://schemas.microsoft.com/office/drawing/2014/main" id="{76593912-70F3-3844-A50E-C132302CC477}"/>
              </a:ext>
            </a:extLst>
          </p:cNvPr>
          <p:cNvSpPr>
            <a:spLocks noGrp="1"/>
          </p:cNvSpPr>
          <p:nvPr>
            <p:ph type="sldNum" sz="quarter" idx="12"/>
          </p:nvPr>
        </p:nvSpPr>
        <p:spPr>
          <a:xfrm>
            <a:off x="11110242" y="6083300"/>
            <a:ext cx="629356" cy="632984"/>
          </a:xfrm>
        </p:spPr>
        <p:txBody>
          <a:bodyPr/>
          <a:lstStyle>
            <a:lvl1pPr>
              <a:defRPr b="0" i="0">
                <a:latin typeface="Helvetica Neue Light" panose="02000403000000020004" pitchFamily="2" charset="0"/>
              </a:defRPr>
            </a:lvl1pPr>
          </a:lstStyle>
          <a:p>
            <a:fld id="{6A7A1133-588B-AF40-8500-1A11BE62555D}" type="slidenum">
              <a:rPr lang="en-US" smtClean="0"/>
              <a:pPr/>
              <a:t>‹#›</a:t>
            </a:fld>
            <a:endParaRPr lang="en-US" dirty="0"/>
          </a:p>
        </p:txBody>
      </p:sp>
      <p:sp>
        <p:nvSpPr>
          <p:cNvPr id="9" name="Title 1">
            <a:extLst>
              <a:ext uri="{FF2B5EF4-FFF2-40B4-BE49-F238E27FC236}">
                <a16:creationId xmlns:a16="http://schemas.microsoft.com/office/drawing/2014/main" id="{D91380DA-154D-6142-A5CF-152ECB033440}"/>
              </a:ext>
            </a:extLst>
          </p:cNvPr>
          <p:cNvSpPr>
            <a:spLocks noGrp="1"/>
          </p:cNvSpPr>
          <p:nvPr>
            <p:ph type="title"/>
          </p:nvPr>
        </p:nvSpPr>
        <p:spPr>
          <a:xfrm>
            <a:off x="767080" y="2973856"/>
            <a:ext cx="8138381" cy="2327785"/>
          </a:xfrm>
          <a:prstGeom prst="rect">
            <a:avLst/>
          </a:prstGeom>
        </p:spPr>
        <p:txBody>
          <a:bodyPr anchor="b" anchorCtr="0"/>
          <a:lstStyle>
            <a:lvl1pPr>
              <a:defRPr sz="7200" b="0" i="0">
                <a:latin typeface="Helvetica Neue Light" panose="02000403000000020004" pitchFamily="2"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337077F-2215-B04A-0774-2BBE8FCFE3F1}"/>
              </a:ext>
            </a:extLst>
          </p:cNvPr>
          <p:cNvSpPr>
            <a:spLocks noGrp="1"/>
          </p:cNvSpPr>
          <p:nvPr>
            <p:ph type="body" sz="quarter" idx="25" hasCustomPrompt="1"/>
          </p:nvPr>
        </p:nvSpPr>
        <p:spPr>
          <a:xfrm>
            <a:off x="767080" y="946768"/>
            <a:ext cx="2846977" cy="795426"/>
          </a:xfrm>
          <a:prstGeom prst="rect">
            <a:avLst/>
          </a:prstGeom>
          <a:blipFill>
            <a:blip r:embed="rId2"/>
            <a:stretch>
              <a:fillRect/>
            </a:stretch>
          </a:blipFill>
        </p:spPr>
        <p:txBody>
          <a:bodyPr/>
          <a:lstStyle>
            <a:lvl1pPr marL="0" indent="0">
              <a:buNone/>
              <a:defRPr b="0" i="0">
                <a:latin typeface="Helvetica Neue" panose="02000503000000020004" pitchFamily="2" charset="0"/>
              </a:defRPr>
            </a:lvl1pPr>
          </a:lstStyle>
          <a:p>
            <a:pPr lvl="0"/>
            <a:r>
              <a:rPr lang="en-GB" dirty="0"/>
              <a:t> </a:t>
            </a:r>
            <a:endParaRPr lang="en-US" dirty="0"/>
          </a:p>
        </p:txBody>
      </p:sp>
    </p:spTree>
    <p:extLst>
      <p:ext uri="{BB962C8B-B14F-4D97-AF65-F5344CB8AC3E}">
        <p14:creationId xmlns:p14="http://schemas.microsoft.com/office/powerpoint/2010/main" val="1866031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tandard layout slide">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74A77A-2BC9-2146-B626-1DD7CA4541EE}"/>
              </a:ext>
            </a:extLst>
          </p:cNvPr>
          <p:cNvSpPr>
            <a:spLocks noGrp="1"/>
          </p:cNvSpPr>
          <p:nvPr>
            <p:ph type="sldNum" sz="quarter" idx="10"/>
          </p:nvPr>
        </p:nvSpPr>
        <p:spPr/>
        <p:txBody>
          <a:bodyPr/>
          <a:lstStyle/>
          <a:p>
            <a:fld id="{6A7A1133-588B-AF40-8500-1A11BE62555D}" type="slidenum">
              <a:rPr lang="en-US" smtClean="0"/>
              <a:pPr/>
              <a:t>‹#›</a:t>
            </a:fld>
            <a:endParaRPr lang="en-US"/>
          </a:p>
        </p:txBody>
      </p:sp>
      <p:cxnSp>
        <p:nvCxnSpPr>
          <p:cNvPr id="8" name="Straight Connector 7">
            <a:extLst>
              <a:ext uri="{FF2B5EF4-FFF2-40B4-BE49-F238E27FC236}">
                <a16:creationId xmlns:a16="http://schemas.microsoft.com/office/drawing/2014/main" id="{051F6980-45E4-8743-B16C-5F4E18647ECC}"/>
              </a:ext>
            </a:extLst>
          </p:cNvPr>
          <p:cNvCxnSpPr>
            <a:cxnSpLocks/>
          </p:cNvCxnSpPr>
          <p:nvPr userDrawn="1"/>
        </p:nvCxnSpPr>
        <p:spPr>
          <a:xfrm>
            <a:off x="832757" y="913211"/>
            <a:ext cx="1052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rimary">
            <a:extLst>
              <a:ext uri="{FF2B5EF4-FFF2-40B4-BE49-F238E27FC236}">
                <a16:creationId xmlns:a16="http://schemas.microsoft.com/office/drawing/2014/main" id="{839107F2-A2B6-9E41-A1BF-37C123D01E5D}"/>
              </a:ext>
            </a:extLst>
          </p:cNvPr>
          <p:cNvSpPr txBox="1">
            <a:spLocks noGrp="1"/>
          </p:cNvSpPr>
          <p:nvPr>
            <p:ph type="body" sz="quarter" idx="24"/>
          </p:nvPr>
        </p:nvSpPr>
        <p:spPr>
          <a:xfrm>
            <a:off x="838200" y="426366"/>
            <a:ext cx="10521041" cy="216982"/>
          </a:xfrm>
          <a:prstGeom prst="rect">
            <a:avLst/>
          </a:prstGeom>
        </p:spPr>
        <p:txBody>
          <a:bodyPr wrap="square" anchor="t">
            <a:spAutoFit/>
          </a:bodyPr>
          <a:lstStyle>
            <a:lvl1pPr marL="0" indent="0" algn="l">
              <a:spcBef>
                <a:spcPts val="0"/>
              </a:spcBef>
              <a:buSzTx/>
              <a:buNone/>
              <a:defRPr sz="900" b="0" i="0" cap="all" spc="126">
                <a:solidFill>
                  <a:srgbClr val="2A2A2A"/>
                </a:solidFill>
                <a:latin typeface="Helvetica Neue" panose="02000503000000020004" pitchFamily="2" charset="0"/>
              </a:defRPr>
            </a:lvl1pPr>
          </a:lstStyle>
          <a:p>
            <a:r>
              <a:rPr dirty="0"/>
              <a:t>Primary </a:t>
            </a:r>
          </a:p>
        </p:txBody>
      </p:sp>
      <p:sp>
        <p:nvSpPr>
          <p:cNvPr id="13" name="Title 1">
            <a:extLst>
              <a:ext uri="{FF2B5EF4-FFF2-40B4-BE49-F238E27FC236}">
                <a16:creationId xmlns:a16="http://schemas.microsoft.com/office/drawing/2014/main" id="{EEFF4F68-C198-E341-9FA1-C2C5927DCD5D}"/>
              </a:ext>
            </a:extLst>
          </p:cNvPr>
          <p:cNvSpPr>
            <a:spLocks noGrp="1"/>
          </p:cNvSpPr>
          <p:nvPr>
            <p:ph type="title" hasCustomPrompt="1"/>
          </p:nvPr>
        </p:nvSpPr>
        <p:spPr>
          <a:xfrm>
            <a:off x="832757" y="1140724"/>
            <a:ext cx="10515600" cy="639586"/>
          </a:xfrm>
          <a:prstGeom prst="rect">
            <a:avLst/>
          </a:prstGeom>
        </p:spPr>
        <p:txBody>
          <a:bodyPr/>
          <a:lstStyle>
            <a:lvl1pPr>
              <a:defRPr sz="3200" b="0" i="0">
                <a:latin typeface="Helvetica Neue Light" panose="02000403000000020004" pitchFamily="2" charset="0"/>
              </a:defRPr>
            </a:lvl1pPr>
          </a:lstStyle>
          <a:p>
            <a:r>
              <a:rPr lang="en-GB" dirty="0"/>
              <a:t>Click to edit Master title style </a:t>
            </a:r>
            <a:endParaRPr lang="en-US" dirty="0"/>
          </a:p>
        </p:txBody>
      </p:sp>
      <p:sp>
        <p:nvSpPr>
          <p:cNvPr id="11" name="Text Placeholder 10">
            <a:extLst>
              <a:ext uri="{FF2B5EF4-FFF2-40B4-BE49-F238E27FC236}">
                <a16:creationId xmlns:a16="http://schemas.microsoft.com/office/drawing/2014/main" id="{2213208D-86F0-E44F-AC17-27321D25F8B8}"/>
              </a:ext>
            </a:extLst>
          </p:cNvPr>
          <p:cNvSpPr>
            <a:spLocks noGrp="1"/>
          </p:cNvSpPr>
          <p:nvPr>
            <p:ph type="body" sz="quarter" idx="26"/>
          </p:nvPr>
        </p:nvSpPr>
        <p:spPr>
          <a:xfrm>
            <a:off x="832756" y="2004202"/>
            <a:ext cx="10526485" cy="3940587"/>
          </a:xfrm>
          <a:prstGeom prst="rect">
            <a:avLst/>
          </a:prstGeom>
        </p:spPr>
        <p:txBody>
          <a:bodyPr/>
          <a:lstStyle>
            <a:lvl1pPr marL="0" indent="0">
              <a:buNone/>
              <a:defRPr sz="1600" b="0" i="0">
                <a:solidFill>
                  <a:schemeClr val="tx1"/>
                </a:solidFill>
                <a:latin typeface="Helvetica Neue" panose="02000503000000020004" pitchFamily="2" charset="0"/>
              </a:defRPr>
            </a:lvl1pPr>
            <a:lvl2pPr marL="457200" indent="0">
              <a:buNone/>
              <a:defRPr sz="1200" b="0" i="0">
                <a:solidFill>
                  <a:schemeClr val="bg1"/>
                </a:solidFill>
                <a:latin typeface="Untitled Sans Light" panose="020B0303030202060203" pitchFamily="34" charset="77"/>
              </a:defRPr>
            </a:lvl2pPr>
            <a:lvl3pPr marL="914400" indent="0">
              <a:buNone/>
              <a:defRPr sz="1200" b="0" i="0">
                <a:solidFill>
                  <a:schemeClr val="bg1"/>
                </a:solidFill>
                <a:latin typeface="Untitled Sans Light" panose="020B0303030202060203" pitchFamily="34" charset="77"/>
              </a:defRPr>
            </a:lvl3pPr>
            <a:lvl4pPr marL="1371600" indent="0">
              <a:buNone/>
              <a:defRPr sz="1200" b="0" i="0">
                <a:solidFill>
                  <a:schemeClr val="bg1"/>
                </a:solidFill>
                <a:latin typeface="Untitled Sans Light" panose="020B0303030202060203" pitchFamily="34" charset="77"/>
              </a:defRPr>
            </a:lvl4pPr>
            <a:lvl5pPr marL="1828800" indent="0">
              <a:buNone/>
              <a:defRPr sz="1200" b="0" i="0">
                <a:solidFill>
                  <a:schemeClr val="bg1"/>
                </a:solidFill>
                <a:latin typeface="Untitled Sans Light" panose="020B0303030202060203" pitchFamily="34" charset="77"/>
              </a:defRPr>
            </a:lvl5pPr>
          </a:lstStyle>
          <a:p>
            <a:pPr lvl="0"/>
            <a:r>
              <a:rPr lang="en-GB" dirty="0"/>
              <a:t>Click to edit Master text styles</a:t>
            </a:r>
          </a:p>
        </p:txBody>
      </p:sp>
      <p:pic>
        <p:nvPicPr>
          <p:cNvPr id="4" name="Picture 3">
            <a:extLst>
              <a:ext uri="{FF2B5EF4-FFF2-40B4-BE49-F238E27FC236}">
                <a16:creationId xmlns:a16="http://schemas.microsoft.com/office/drawing/2014/main" id="{1F66EA2D-72DB-54E3-3CBA-F2991B8920E9}"/>
              </a:ext>
            </a:extLst>
          </p:cNvPr>
          <p:cNvPicPr>
            <a:picLocks noChangeAspect="1"/>
          </p:cNvPicPr>
          <p:nvPr userDrawn="1"/>
        </p:nvPicPr>
        <p:blipFill>
          <a:blip r:embed="rId2"/>
          <a:stretch>
            <a:fillRect/>
          </a:stretch>
        </p:blipFill>
        <p:spPr>
          <a:xfrm>
            <a:off x="832757" y="6301081"/>
            <a:ext cx="921777" cy="261105"/>
          </a:xfrm>
          <a:prstGeom prst="rect">
            <a:avLst/>
          </a:prstGeom>
        </p:spPr>
      </p:pic>
    </p:spTree>
    <p:extLst>
      <p:ext uri="{BB962C8B-B14F-4D97-AF65-F5344CB8AC3E}">
        <p14:creationId xmlns:p14="http://schemas.microsoft.com/office/powerpoint/2010/main" val="49335033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5CADD-18E9-3A47-BB74-B6EC1E473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E55545-4194-9D45-B9F0-046BE3736C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03E340-F735-DA4A-98DE-AA730C8B9597}"/>
              </a:ext>
            </a:extLst>
          </p:cNvPr>
          <p:cNvSpPr>
            <a:spLocks noGrp="1"/>
          </p:cNvSpPr>
          <p:nvPr>
            <p:ph type="dt" sz="half" idx="10"/>
          </p:nvPr>
        </p:nvSpPr>
        <p:spPr/>
        <p:txBody>
          <a:bodyPr/>
          <a:lstStyle/>
          <a:p>
            <a:fld id="{3F0125C0-B60D-9646-ABE7-D215A64D1412}" type="datetime1">
              <a:rPr lang="en-US" smtClean="0"/>
              <a:t>3/26/2024</a:t>
            </a:fld>
            <a:endParaRPr lang="en-US"/>
          </a:p>
        </p:txBody>
      </p:sp>
      <p:sp>
        <p:nvSpPr>
          <p:cNvPr id="5" name="Footer Placeholder 4">
            <a:extLst>
              <a:ext uri="{FF2B5EF4-FFF2-40B4-BE49-F238E27FC236}">
                <a16:creationId xmlns:a16="http://schemas.microsoft.com/office/drawing/2014/main" id="{550A5CBD-75EE-1A49-8C60-0B504046102F}"/>
              </a:ext>
            </a:extLst>
          </p:cNvPr>
          <p:cNvSpPr>
            <a:spLocks noGrp="1"/>
          </p:cNvSpPr>
          <p:nvPr>
            <p:ph type="ftr" sz="quarter" idx="11"/>
          </p:nvPr>
        </p:nvSpPr>
        <p:spPr/>
        <p:txBody>
          <a:bodyPr/>
          <a:lstStyle/>
          <a:p>
            <a:r>
              <a:rPr lang="en-US"/>
              <a:t>2024 OSU HEMP SUMMIT</a:t>
            </a:r>
          </a:p>
        </p:txBody>
      </p:sp>
      <p:sp>
        <p:nvSpPr>
          <p:cNvPr id="6" name="Slide Number Placeholder 5">
            <a:extLst>
              <a:ext uri="{FF2B5EF4-FFF2-40B4-BE49-F238E27FC236}">
                <a16:creationId xmlns:a16="http://schemas.microsoft.com/office/drawing/2014/main" id="{41A5AC8D-19C5-4F4F-A889-9F284CC423C3}"/>
              </a:ext>
            </a:extLst>
          </p:cNvPr>
          <p:cNvSpPr>
            <a:spLocks noGrp="1"/>
          </p:cNvSpPr>
          <p:nvPr>
            <p:ph type="sldNum" sz="quarter" idx="12"/>
          </p:nvPr>
        </p:nvSpPr>
        <p:spPr/>
        <p:txBody>
          <a:bodyPr/>
          <a:lstStyle/>
          <a:p>
            <a:fld id="{E002E8A2-9363-3B4E-A700-83975AE69494}" type="slidenum">
              <a:rPr lang="en-US" smtClean="0"/>
              <a:t>‹#›</a:t>
            </a:fld>
            <a:endParaRPr lang="en-US"/>
          </a:p>
        </p:txBody>
      </p:sp>
    </p:spTree>
    <p:extLst>
      <p:ext uri="{BB962C8B-B14F-4D97-AF65-F5344CB8AC3E}">
        <p14:creationId xmlns:p14="http://schemas.microsoft.com/office/powerpoint/2010/main" val="371491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660B8-5BDF-CC4D-BBBC-DCE265467B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164540-B797-F045-A02C-6859EA8F2E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91959B-DBD7-5846-A779-589EBC036740}"/>
              </a:ext>
            </a:extLst>
          </p:cNvPr>
          <p:cNvSpPr>
            <a:spLocks noGrp="1"/>
          </p:cNvSpPr>
          <p:nvPr>
            <p:ph type="dt" sz="half" idx="10"/>
          </p:nvPr>
        </p:nvSpPr>
        <p:spPr/>
        <p:txBody>
          <a:bodyPr/>
          <a:lstStyle/>
          <a:p>
            <a:fld id="{1F9A54EE-86FA-A348-A4C7-7AB2F07D952E}" type="datetime1">
              <a:rPr lang="en-US" smtClean="0"/>
              <a:t>3/26/2024</a:t>
            </a:fld>
            <a:endParaRPr lang="en-US"/>
          </a:p>
        </p:txBody>
      </p:sp>
      <p:sp>
        <p:nvSpPr>
          <p:cNvPr id="5" name="Footer Placeholder 4">
            <a:extLst>
              <a:ext uri="{FF2B5EF4-FFF2-40B4-BE49-F238E27FC236}">
                <a16:creationId xmlns:a16="http://schemas.microsoft.com/office/drawing/2014/main" id="{C09F5728-9E54-0843-984C-C69EF589D1F7}"/>
              </a:ext>
            </a:extLst>
          </p:cNvPr>
          <p:cNvSpPr>
            <a:spLocks noGrp="1"/>
          </p:cNvSpPr>
          <p:nvPr>
            <p:ph type="ftr" sz="quarter" idx="11"/>
          </p:nvPr>
        </p:nvSpPr>
        <p:spPr/>
        <p:txBody>
          <a:bodyPr/>
          <a:lstStyle/>
          <a:p>
            <a:r>
              <a:rPr lang="en-US"/>
              <a:t>2024 OSU HEMP SUMMIT</a:t>
            </a:r>
          </a:p>
        </p:txBody>
      </p:sp>
      <p:sp>
        <p:nvSpPr>
          <p:cNvPr id="6" name="Slide Number Placeholder 5">
            <a:extLst>
              <a:ext uri="{FF2B5EF4-FFF2-40B4-BE49-F238E27FC236}">
                <a16:creationId xmlns:a16="http://schemas.microsoft.com/office/drawing/2014/main" id="{94AA9876-9D0F-8F42-9769-F7F1B4D47310}"/>
              </a:ext>
            </a:extLst>
          </p:cNvPr>
          <p:cNvSpPr>
            <a:spLocks noGrp="1"/>
          </p:cNvSpPr>
          <p:nvPr>
            <p:ph type="sldNum" sz="quarter" idx="12"/>
          </p:nvPr>
        </p:nvSpPr>
        <p:spPr/>
        <p:txBody>
          <a:bodyPr/>
          <a:lstStyle/>
          <a:p>
            <a:fld id="{E002E8A2-9363-3B4E-A700-83975AE69494}" type="slidenum">
              <a:rPr lang="en-US" smtClean="0"/>
              <a:t>‹#›</a:t>
            </a:fld>
            <a:endParaRPr lang="en-US"/>
          </a:p>
        </p:txBody>
      </p:sp>
    </p:spTree>
    <p:extLst>
      <p:ext uri="{BB962C8B-B14F-4D97-AF65-F5344CB8AC3E}">
        <p14:creationId xmlns:p14="http://schemas.microsoft.com/office/powerpoint/2010/main" val="1025670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9530B-8122-754C-A244-AD8E673594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4E5431-4B1E-9A4A-99C2-BAB5A75F72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8118B7-A995-3343-BA00-66E704BC08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6B0559-19C5-3F4B-AE2C-C3EBA6965912}"/>
              </a:ext>
            </a:extLst>
          </p:cNvPr>
          <p:cNvSpPr>
            <a:spLocks noGrp="1"/>
          </p:cNvSpPr>
          <p:nvPr>
            <p:ph type="dt" sz="half" idx="10"/>
          </p:nvPr>
        </p:nvSpPr>
        <p:spPr/>
        <p:txBody>
          <a:bodyPr/>
          <a:lstStyle/>
          <a:p>
            <a:fld id="{E6252739-44A3-764A-883A-71D32A87BCCF}" type="datetime1">
              <a:rPr lang="en-US" smtClean="0"/>
              <a:t>3/26/2024</a:t>
            </a:fld>
            <a:endParaRPr lang="en-US"/>
          </a:p>
        </p:txBody>
      </p:sp>
      <p:sp>
        <p:nvSpPr>
          <p:cNvPr id="6" name="Footer Placeholder 5">
            <a:extLst>
              <a:ext uri="{FF2B5EF4-FFF2-40B4-BE49-F238E27FC236}">
                <a16:creationId xmlns:a16="http://schemas.microsoft.com/office/drawing/2014/main" id="{F8408ADE-BB1D-6144-9218-F6409B0F6721}"/>
              </a:ext>
            </a:extLst>
          </p:cNvPr>
          <p:cNvSpPr>
            <a:spLocks noGrp="1"/>
          </p:cNvSpPr>
          <p:nvPr>
            <p:ph type="ftr" sz="quarter" idx="11"/>
          </p:nvPr>
        </p:nvSpPr>
        <p:spPr/>
        <p:txBody>
          <a:bodyPr/>
          <a:lstStyle/>
          <a:p>
            <a:r>
              <a:rPr lang="en-US"/>
              <a:t>2024 OSU HEMP SUMMIT</a:t>
            </a:r>
          </a:p>
        </p:txBody>
      </p:sp>
      <p:sp>
        <p:nvSpPr>
          <p:cNvPr id="7" name="Slide Number Placeholder 6">
            <a:extLst>
              <a:ext uri="{FF2B5EF4-FFF2-40B4-BE49-F238E27FC236}">
                <a16:creationId xmlns:a16="http://schemas.microsoft.com/office/drawing/2014/main" id="{7ED41120-0280-1649-9ECB-EAB8C2293A62}"/>
              </a:ext>
            </a:extLst>
          </p:cNvPr>
          <p:cNvSpPr>
            <a:spLocks noGrp="1"/>
          </p:cNvSpPr>
          <p:nvPr>
            <p:ph type="sldNum" sz="quarter" idx="12"/>
          </p:nvPr>
        </p:nvSpPr>
        <p:spPr/>
        <p:txBody>
          <a:bodyPr/>
          <a:lstStyle/>
          <a:p>
            <a:fld id="{E002E8A2-9363-3B4E-A700-83975AE69494}" type="slidenum">
              <a:rPr lang="en-US" smtClean="0"/>
              <a:t>‹#›</a:t>
            </a:fld>
            <a:endParaRPr lang="en-US"/>
          </a:p>
        </p:txBody>
      </p:sp>
    </p:spTree>
    <p:extLst>
      <p:ext uri="{BB962C8B-B14F-4D97-AF65-F5344CB8AC3E}">
        <p14:creationId xmlns:p14="http://schemas.microsoft.com/office/powerpoint/2010/main" val="4115640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51A6D-2142-5C4E-A17D-F15A66C4DF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078E7B-EF79-AD45-9ACD-8CFC4187A5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F5D4A9-0421-9441-A561-AF105C5DEB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B6CBD9-1C87-CF4A-A176-184B312F3C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5AFA92-5F75-B941-AA08-D2C6193504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509E05-93D8-BD41-97C9-64EBE7DD3994}"/>
              </a:ext>
            </a:extLst>
          </p:cNvPr>
          <p:cNvSpPr>
            <a:spLocks noGrp="1"/>
          </p:cNvSpPr>
          <p:nvPr>
            <p:ph type="dt" sz="half" idx="10"/>
          </p:nvPr>
        </p:nvSpPr>
        <p:spPr/>
        <p:txBody>
          <a:bodyPr/>
          <a:lstStyle/>
          <a:p>
            <a:fld id="{2D560E9A-7E2B-174A-B356-0BA9CA2F5735}" type="datetime1">
              <a:rPr lang="en-US" smtClean="0"/>
              <a:t>3/26/2024</a:t>
            </a:fld>
            <a:endParaRPr lang="en-US"/>
          </a:p>
        </p:txBody>
      </p:sp>
      <p:sp>
        <p:nvSpPr>
          <p:cNvPr id="8" name="Footer Placeholder 7">
            <a:extLst>
              <a:ext uri="{FF2B5EF4-FFF2-40B4-BE49-F238E27FC236}">
                <a16:creationId xmlns:a16="http://schemas.microsoft.com/office/drawing/2014/main" id="{21C45D8D-5E8A-F64A-A213-0E7B8EEB073D}"/>
              </a:ext>
            </a:extLst>
          </p:cNvPr>
          <p:cNvSpPr>
            <a:spLocks noGrp="1"/>
          </p:cNvSpPr>
          <p:nvPr>
            <p:ph type="ftr" sz="quarter" idx="11"/>
          </p:nvPr>
        </p:nvSpPr>
        <p:spPr/>
        <p:txBody>
          <a:bodyPr/>
          <a:lstStyle/>
          <a:p>
            <a:r>
              <a:rPr lang="en-US"/>
              <a:t>2024 OSU HEMP SUMMIT</a:t>
            </a:r>
          </a:p>
        </p:txBody>
      </p:sp>
      <p:sp>
        <p:nvSpPr>
          <p:cNvPr id="9" name="Slide Number Placeholder 8">
            <a:extLst>
              <a:ext uri="{FF2B5EF4-FFF2-40B4-BE49-F238E27FC236}">
                <a16:creationId xmlns:a16="http://schemas.microsoft.com/office/drawing/2014/main" id="{0F47ED5F-174D-2043-9942-9DF54950F62B}"/>
              </a:ext>
            </a:extLst>
          </p:cNvPr>
          <p:cNvSpPr>
            <a:spLocks noGrp="1"/>
          </p:cNvSpPr>
          <p:nvPr>
            <p:ph type="sldNum" sz="quarter" idx="12"/>
          </p:nvPr>
        </p:nvSpPr>
        <p:spPr/>
        <p:txBody>
          <a:bodyPr/>
          <a:lstStyle/>
          <a:p>
            <a:fld id="{E002E8A2-9363-3B4E-A700-83975AE69494}" type="slidenum">
              <a:rPr lang="en-US" smtClean="0"/>
              <a:t>‹#›</a:t>
            </a:fld>
            <a:endParaRPr lang="en-US"/>
          </a:p>
        </p:txBody>
      </p:sp>
    </p:spTree>
    <p:extLst>
      <p:ext uri="{BB962C8B-B14F-4D97-AF65-F5344CB8AC3E}">
        <p14:creationId xmlns:p14="http://schemas.microsoft.com/office/powerpoint/2010/main" val="464198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094FE-687C-404B-B50A-AED25ADEE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FA16E3-BD4B-FC43-9DAC-5A5357E28D89}"/>
              </a:ext>
            </a:extLst>
          </p:cNvPr>
          <p:cNvSpPr>
            <a:spLocks noGrp="1"/>
          </p:cNvSpPr>
          <p:nvPr>
            <p:ph type="dt" sz="half" idx="10"/>
          </p:nvPr>
        </p:nvSpPr>
        <p:spPr/>
        <p:txBody>
          <a:bodyPr/>
          <a:lstStyle/>
          <a:p>
            <a:fld id="{24A0ACCB-EB57-8E45-B267-8BF5A8B3582F}" type="datetime1">
              <a:rPr lang="en-US" smtClean="0"/>
              <a:t>3/26/2024</a:t>
            </a:fld>
            <a:endParaRPr lang="en-US"/>
          </a:p>
        </p:txBody>
      </p:sp>
      <p:sp>
        <p:nvSpPr>
          <p:cNvPr id="4" name="Footer Placeholder 3">
            <a:extLst>
              <a:ext uri="{FF2B5EF4-FFF2-40B4-BE49-F238E27FC236}">
                <a16:creationId xmlns:a16="http://schemas.microsoft.com/office/drawing/2014/main" id="{02DECCBB-D454-6540-953D-D00742C32F4F}"/>
              </a:ext>
            </a:extLst>
          </p:cNvPr>
          <p:cNvSpPr>
            <a:spLocks noGrp="1"/>
          </p:cNvSpPr>
          <p:nvPr>
            <p:ph type="ftr" sz="quarter" idx="11"/>
          </p:nvPr>
        </p:nvSpPr>
        <p:spPr/>
        <p:txBody>
          <a:bodyPr/>
          <a:lstStyle/>
          <a:p>
            <a:r>
              <a:rPr lang="en-US"/>
              <a:t>2024 OSU HEMP SUMMIT</a:t>
            </a:r>
          </a:p>
        </p:txBody>
      </p:sp>
      <p:sp>
        <p:nvSpPr>
          <p:cNvPr id="5" name="Slide Number Placeholder 4">
            <a:extLst>
              <a:ext uri="{FF2B5EF4-FFF2-40B4-BE49-F238E27FC236}">
                <a16:creationId xmlns:a16="http://schemas.microsoft.com/office/drawing/2014/main" id="{BD8F64E7-5579-824E-B5ED-7325CC22F085}"/>
              </a:ext>
            </a:extLst>
          </p:cNvPr>
          <p:cNvSpPr>
            <a:spLocks noGrp="1"/>
          </p:cNvSpPr>
          <p:nvPr>
            <p:ph type="sldNum" sz="quarter" idx="12"/>
          </p:nvPr>
        </p:nvSpPr>
        <p:spPr/>
        <p:txBody>
          <a:bodyPr/>
          <a:lstStyle/>
          <a:p>
            <a:fld id="{E002E8A2-9363-3B4E-A700-83975AE69494}" type="slidenum">
              <a:rPr lang="en-US" smtClean="0"/>
              <a:t>‹#›</a:t>
            </a:fld>
            <a:endParaRPr lang="en-US"/>
          </a:p>
        </p:txBody>
      </p:sp>
    </p:spTree>
    <p:extLst>
      <p:ext uri="{BB962C8B-B14F-4D97-AF65-F5344CB8AC3E}">
        <p14:creationId xmlns:p14="http://schemas.microsoft.com/office/powerpoint/2010/main" val="2036587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45DFE1-58AE-5B46-AD06-5C8B08937908}"/>
              </a:ext>
            </a:extLst>
          </p:cNvPr>
          <p:cNvSpPr>
            <a:spLocks noGrp="1"/>
          </p:cNvSpPr>
          <p:nvPr>
            <p:ph type="dt" sz="half" idx="10"/>
          </p:nvPr>
        </p:nvSpPr>
        <p:spPr/>
        <p:txBody>
          <a:bodyPr/>
          <a:lstStyle/>
          <a:p>
            <a:fld id="{2D14ACB3-5024-B44B-8061-5016DD44E1D5}" type="datetime1">
              <a:rPr lang="en-US" smtClean="0"/>
              <a:t>3/26/2024</a:t>
            </a:fld>
            <a:endParaRPr lang="en-US"/>
          </a:p>
        </p:txBody>
      </p:sp>
      <p:sp>
        <p:nvSpPr>
          <p:cNvPr id="3" name="Footer Placeholder 2">
            <a:extLst>
              <a:ext uri="{FF2B5EF4-FFF2-40B4-BE49-F238E27FC236}">
                <a16:creationId xmlns:a16="http://schemas.microsoft.com/office/drawing/2014/main" id="{E741C46A-4673-844C-A461-07F276488E53}"/>
              </a:ext>
            </a:extLst>
          </p:cNvPr>
          <p:cNvSpPr>
            <a:spLocks noGrp="1"/>
          </p:cNvSpPr>
          <p:nvPr>
            <p:ph type="ftr" sz="quarter" idx="11"/>
          </p:nvPr>
        </p:nvSpPr>
        <p:spPr/>
        <p:txBody>
          <a:bodyPr/>
          <a:lstStyle/>
          <a:p>
            <a:r>
              <a:rPr lang="en-US"/>
              <a:t>2024 OSU HEMP SUMMIT</a:t>
            </a:r>
          </a:p>
        </p:txBody>
      </p:sp>
      <p:sp>
        <p:nvSpPr>
          <p:cNvPr id="4" name="Slide Number Placeholder 3">
            <a:extLst>
              <a:ext uri="{FF2B5EF4-FFF2-40B4-BE49-F238E27FC236}">
                <a16:creationId xmlns:a16="http://schemas.microsoft.com/office/drawing/2014/main" id="{7EC3E195-1E8A-964D-A34B-6FC319DD399E}"/>
              </a:ext>
            </a:extLst>
          </p:cNvPr>
          <p:cNvSpPr>
            <a:spLocks noGrp="1"/>
          </p:cNvSpPr>
          <p:nvPr>
            <p:ph type="sldNum" sz="quarter" idx="12"/>
          </p:nvPr>
        </p:nvSpPr>
        <p:spPr/>
        <p:txBody>
          <a:bodyPr/>
          <a:lstStyle/>
          <a:p>
            <a:fld id="{E002E8A2-9363-3B4E-A700-83975AE69494}" type="slidenum">
              <a:rPr lang="en-US" smtClean="0"/>
              <a:t>‹#›</a:t>
            </a:fld>
            <a:endParaRPr lang="en-US"/>
          </a:p>
        </p:txBody>
      </p:sp>
    </p:spTree>
    <p:extLst>
      <p:ext uri="{BB962C8B-B14F-4D97-AF65-F5344CB8AC3E}">
        <p14:creationId xmlns:p14="http://schemas.microsoft.com/office/powerpoint/2010/main" val="1100389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56472-1DA2-EE4D-B82B-91FBD1CE7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DE50F4-B553-7A45-A585-37C8631D6C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3D2619-8110-3B4A-930E-3EBFA16218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C708EE-38EB-6A44-8A6E-46682BFA4A48}"/>
              </a:ext>
            </a:extLst>
          </p:cNvPr>
          <p:cNvSpPr>
            <a:spLocks noGrp="1"/>
          </p:cNvSpPr>
          <p:nvPr>
            <p:ph type="dt" sz="half" idx="10"/>
          </p:nvPr>
        </p:nvSpPr>
        <p:spPr/>
        <p:txBody>
          <a:bodyPr/>
          <a:lstStyle/>
          <a:p>
            <a:fld id="{05CAB466-0269-534A-976D-244147A28AA3}" type="datetime1">
              <a:rPr lang="en-US" smtClean="0"/>
              <a:t>3/26/2024</a:t>
            </a:fld>
            <a:endParaRPr lang="en-US"/>
          </a:p>
        </p:txBody>
      </p:sp>
      <p:sp>
        <p:nvSpPr>
          <p:cNvPr id="6" name="Footer Placeholder 5">
            <a:extLst>
              <a:ext uri="{FF2B5EF4-FFF2-40B4-BE49-F238E27FC236}">
                <a16:creationId xmlns:a16="http://schemas.microsoft.com/office/drawing/2014/main" id="{0AE755D3-3454-E343-9E83-E751151AC785}"/>
              </a:ext>
            </a:extLst>
          </p:cNvPr>
          <p:cNvSpPr>
            <a:spLocks noGrp="1"/>
          </p:cNvSpPr>
          <p:nvPr>
            <p:ph type="ftr" sz="quarter" idx="11"/>
          </p:nvPr>
        </p:nvSpPr>
        <p:spPr/>
        <p:txBody>
          <a:bodyPr/>
          <a:lstStyle/>
          <a:p>
            <a:r>
              <a:rPr lang="en-US"/>
              <a:t>2024 OSU HEMP SUMMIT</a:t>
            </a:r>
          </a:p>
        </p:txBody>
      </p:sp>
      <p:sp>
        <p:nvSpPr>
          <p:cNvPr id="7" name="Slide Number Placeholder 6">
            <a:extLst>
              <a:ext uri="{FF2B5EF4-FFF2-40B4-BE49-F238E27FC236}">
                <a16:creationId xmlns:a16="http://schemas.microsoft.com/office/drawing/2014/main" id="{2ABC93F5-581B-F949-948E-A64D1198398F}"/>
              </a:ext>
            </a:extLst>
          </p:cNvPr>
          <p:cNvSpPr>
            <a:spLocks noGrp="1"/>
          </p:cNvSpPr>
          <p:nvPr>
            <p:ph type="sldNum" sz="quarter" idx="12"/>
          </p:nvPr>
        </p:nvSpPr>
        <p:spPr/>
        <p:txBody>
          <a:bodyPr/>
          <a:lstStyle/>
          <a:p>
            <a:fld id="{E002E8A2-9363-3B4E-A700-83975AE69494}" type="slidenum">
              <a:rPr lang="en-US" smtClean="0"/>
              <a:t>‹#›</a:t>
            </a:fld>
            <a:endParaRPr lang="en-US"/>
          </a:p>
        </p:txBody>
      </p:sp>
    </p:spTree>
    <p:extLst>
      <p:ext uri="{BB962C8B-B14F-4D97-AF65-F5344CB8AC3E}">
        <p14:creationId xmlns:p14="http://schemas.microsoft.com/office/powerpoint/2010/main" val="3143938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84317-A895-CA4F-ADE0-493B07A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30B330-9D45-8843-A7B5-AE5D6EA1C0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2F25AE-7F41-C64B-8C07-010F825778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0F270-B57A-0249-B644-A4A1514FFC3C}"/>
              </a:ext>
            </a:extLst>
          </p:cNvPr>
          <p:cNvSpPr>
            <a:spLocks noGrp="1"/>
          </p:cNvSpPr>
          <p:nvPr>
            <p:ph type="dt" sz="half" idx="10"/>
          </p:nvPr>
        </p:nvSpPr>
        <p:spPr/>
        <p:txBody>
          <a:bodyPr/>
          <a:lstStyle/>
          <a:p>
            <a:fld id="{127BEA9A-A745-DA4C-B9B3-54DD16FA7F9D}" type="datetime1">
              <a:rPr lang="en-US" smtClean="0"/>
              <a:t>3/26/2024</a:t>
            </a:fld>
            <a:endParaRPr lang="en-US"/>
          </a:p>
        </p:txBody>
      </p:sp>
      <p:sp>
        <p:nvSpPr>
          <p:cNvPr id="6" name="Footer Placeholder 5">
            <a:extLst>
              <a:ext uri="{FF2B5EF4-FFF2-40B4-BE49-F238E27FC236}">
                <a16:creationId xmlns:a16="http://schemas.microsoft.com/office/drawing/2014/main" id="{C4C5C0CF-D74C-8F41-AF79-2E718CDF3DB5}"/>
              </a:ext>
            </a:extLst>
          </p:cNvPr>
          <p:cNvSpPr>
            <a:spLocks noGrp="1"/>
          </p:cNvSpPr>
          <p:nvPr>
            <p:ph type="ftr" sz="quarter" idx="11"/>
          </p:nvPr>
        </p:nvSpPr>
        <p:spPr/>
        <p:txBody>
          <a:bodyPr/>
          <a:lstStyle/>
          <a:p>
            <a:r>
              <a:rPr lang="en-US"/>
              <a:t>2024 OSU HEMP SUMMIT</a:t>
            </a:r>
          </a:p>
        </p:txBody>
      </p:sp>
      <p:sp>
        <p:nvSpPr>
          <p:cNvPr id="7" name="Slide Number Placeholder 6">
            <a:extLst>
              <a:ext uri="{FF2B5EF4-FFF2-40B4-BE49-F238E27FC236}">
                <a16:creationId xmlns:a16="http://schemas.microsoft.com/office/drawing/2014/main" id="{95FCF166-A10C-FD4A-ABE4-BBF3B5D7FD4D}"/>
              </a:ext>
            </a:extLst>
          </p:cNvPr>
          <p:cNvSpPr>
            <a:spLocks noGrp="1"/>
          </p:cNvSpPr>
          <p:nvPr>
            <p:ph type="sldNum" sz="quarter" idx="12"/>
          </p:nvPr>
        </p:nvSpPr>
        <p:spPr/>
        <p:txBody>
          <a:bodyPr/>
          <a:lstStyle/>
          <a:p>
            <a:fld id="{E002E8A2-9363-3B4E-A700-83975AE69494}" type="slidenum">
              <a:rPr lang="en-US" smtClean="0"/>
              <a:t>‹#›</a:t>
            </a:fld>
            <a:endParaRPr lang="en-US"/>
          </a:p>
        </p:txBody>
      </p:sp>
    </p:spTree>
    <p:extLst>
      <p:ext uri="{BB962C8B-B14F-4D97-AF65-F5344CB8AC3E}">
        <p14:creationId xmlns:p14="http://schemas.microsoft.com/office/powerpoint/2010/main" val="4083647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B626A0-FC82-6348-A4AE-8B8BFF2273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69A686-DB1B-2544-8786-361371D76A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13543-4C23-8D4A-A695-215229A600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A3198-5EA1-0A41-A5BE-3A2D02F7E7A6}" type="datetime1">
              <a:rPr lang="en-US" smtClean="0"/>
              <a:t>3/26/2024</a:t>
            </a:fld>
            <a:endParaRPr lang="en-US"/>
          </a:p>
        </p:txBody>
      </p:sp>
      <p:sp>
        <p:nvSpPr>
          <p:cNvPr id="5" name="Footer Placeholder 4">
            <a:extLst>
              <a:ext uri="{FF2B5EF4-FFF2-40B4-BE49-F238E27FC236}">
                <a16:creationId xmlns:a16="http://schemas.microsoft.com/office/drawing/2014/main" id="{4F39416B-FA3C-724F-A425-0EEB70938A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2024 OSU HEMP SUMMIT</a:t>
            </a:r>
          </a:p>
        </p:txBody>
      </p:sp>
      <p:sp>
        <p:nvSpPr>
          <p:cNvPr id="6" name="Slide Number Placeholder 5">
            <a:extLst>
              <a:ext uri="{FF2B5EF4-FFF2-40B4-BE49-F238E27FC236}">
                <a16:creationId xmlns:a16="http://schemas.microsoft.com/office/drawing/2014/main" id="{FAC8ABBA-78F8-6F42-AEFD-F0D3CAF201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02E8A2-9363-3B4E-A700-83975AE69494}" type="slidenum">
              <a:rPr lang="en-US" smtClean="0"/>
              <a:t>‹#›</a:t>
            </a:fld>
            <a:endParaRPr lang="en-US"/>
          </a:p>
        </p:txBody>
      </p:sp>
    </p:spTree>
    <p:extLst>
      <p:ext uri="{BB962C8B-B14F-4D97-AF65-F5344CB8AC3E}">
        <p14:creationId xmlns:p14="http://schemas.microsoft.com/office/powerpoint/2010/main" val="1169507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microsoft.com/office/2018/10/relationships/comments" Target="../comments/modernComment_10E_920B022E.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20_C4B7EB57.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ghgprotocol.org/sites/default/files/2023-03/LSR_Overview_0.pdf" TargetMode="Externa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113_7E6D3818.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microsoft.com/office/2018/10/relationships/comments" Target="../comments/modernComment_114_82E8429B.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8.pn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0.png"/><Relationship Id="rId7" Type="http://schemas.openxmlformats.org/officeDocument/2006/relationships/image" Target="../media/image44.png"/><Relationship Id="rId2" Type="http://schemas.microsoft.com/office/2018/10/relationships/comments" Target="../comments/modernComment_106_4EC4522B.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microsoft.com/office/2018/10/relationships/comments" Target="../comments/modernComment_115_DD3B146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microsoft.com/office/2018/10/relationships/comments" Target="../comments/modernComment_11C_B975790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1.emf"/><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04_CB79B1E4.xml"/><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A1CD3A"/>
            </a:gs>
            <a:gs pos="67000">
              <a:srgbClr val="096351"/>
            </a:gs>
          </a:gsLst>
          <a:lin ang="0" scaled="0"/>
        </a:gradFill>
        <a:effectLst/>
      </p:bgPr>
    </p:bg>
    <p:spTree>
      <p:nvGrpSpPr>
        <p:cNvPr id="1" name=""/>
        <p:cNvGrpSpPr/>
        <p:nvPr/>
      </p:nvGrpSpPr>
      <p:grpSpPr>
        <a:xfrm>
          <a:off x="0" y="0"/>
          <a:ext cx="0" cy="0"/>
          <a:chOff x="0" y="0"/>
          <a:chExt cx="0" cy="0"/>
        </a:xfrm>
      </p:grpSpPr>
      <p:pic>
        <p:nvPicPr>
          <p:cNvPr id="4" name="Picture 3" descr="A field of green plants&#10;&#10;Description automatically generated">
            <a:extLst>
              <a:ext uri="{FF2B5EF4-FFF2-40B4-BE49-F238E27FC236}">
                <a16:creationId xmlns:a16="http://schemas.microsoft.com/office/drawing/2014/main" id="{768A0E0E-D31C-DE28-5BE6-0E528C78FF4F}"/>
              </a:ext>
            </a:extLst>
          </p:cNvPr>
          <p:cNvPicPr>
            <a:picLocks noChangeAspect="1"/>
          </p:cNvPicPr>
          <p:nvPr/>
        </p:nvPicPr>
        <p:blipFill rotWithShape="1">
          <a:blip r:embed="rId2">
            <a:alphaModFix amt="85000"/>
          </a:blip>
          <a:srcRect t="3486" b="21514"/>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DEE06645-0D89-65AD-B35C-C1726BCDD064}"/>
              </a:ext>
            </a:extLst>
          </p:cNvPr>
          <p:cNvSpPr>
            <a:spLocks noGrp="1"/>
          </p:cNvSpPr>
          <p:nvPr>
            <p:ph type="body" sz="quarter" idx="23"/>
          </p:nvPr>
        </p:nvSpPr>
        <p:spPr>
          <a:xfrm>
            <a:off x="516559" y="2778094"/>
            <a:ext cx="10154920" cy="324197"/>
          </a:xfrm>
        </p:spPr>
        <p:txBody>
          <a:bodyPr/>
          <a:lstStyle/>
          <a:p>
            <a:r>
              <a:rPr lang="en-US" dirty="0"/>
              <a:t>2024 OSU Hemp Workshop</a:t>
            </a:r>
          </a:p>
        </p:txBody>
      </p:sp>
      <p:sp>
        <p:nvSpPr>
          <p:cNvPr id="3" name="Title 2">
            <a:extLst>
              <a:ext uri="{FF2B5EF4-FFF2-40B4-BE49-F238E27FC236}">
                <a16:creationId xmlns:a16="http://schemas.microsoft.com/office/drawing/2014/main" id="{A62BFE13-193B-72C0-0658-C340AABB1392}"/>
              </a:ext>
            </a:extLst>
          </p:cNvPr>
          <p:cNvSpPr>
            <a:spLocks noGrp="1"/>
          </p:cNvSpPr>
          <p:nvPr>
            <p:ph type="title"/>
          </p:nvPr>
        </p:nvSpPr>
        <p:spPr>
          <a:xfrm>
            <a:off x="-15572" y="2265107"/>
            <a:ext cx="10048920" cy="2327785"/>
          </a:xfrm>
          <a:gradFill>
            <a:gsLst>
              <a:gs pos="0">
                <a:srgbClr val="A1CD3A"/>
              </a:gs>
              <a:gs pos="76000">
                <a:srgbClr val="096351"/>
              </a:gs>
            </a:gsLst>
            <a:lin ang="10800000" scaled="0"/>
          </a:gradFill>
        </p:spPr>
        <p:txBody>
          <a:bodyPr lIns="91440" tIns="45720" rIns="91440" bIns="45720" anchor="ctr" anchorCtr="1">
            <a:normAutofit/>
          </a:bodyPr>
          <a:lstStyle/>
          <a:p>
            <a:r>
              <a:rPr lang="en-US" sz="1600" dirty="0">
                <a:solidFill>
                  <a:schemeClr val="bg1"/>
                </a:solidFill>
                <a:latin typeface="Helvetica Neue Light" panose="02000403000000020004" pitchFamily="2" charset="0"/>
                <a:ea typeface="Helvetica Neue Light" panose="02000403000000020004" pitchFamily="2" charset="0"/>
                <a:cs typeface="+mn-cs"/>
              </a:rPr>
              <a:t>2024 OSU HEMP WORKSHOP</a:t>
            </a:r>
            <a:br>
              <a:rPr lang="en-US" sz="4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sz="4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Growing Hemp for the Future: </a:t>
            </a:r>
            <a:br>
              <a:rPr lang="en-US" sz="4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sz="4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OPPORTUNITIES FOR TEXTILES</a:t>
            </a:r>
          </a:p>
        </p:txBody>
      </p:sp>
      <p:pic>
        <p:nvPicPr>
          <p:cNvPr id="2" name="Picture 1">
            <a:extLst>
              <a:ext uri="{FF2B5EF4-FFF2-40B4-BE49-F238E27FC236}">
                <a16:creationId xmlns:a16="http://schemas.microsoft.com/office/drawing/2014/main" id="{5A7272E3-CC26-EDF7-BF2B-2F7374A82B81}"/>
              </a:ext>
            </a:extLst>
          </p:cNvPr>
          <p:cNvPicPr>
            <a:picLocks noChangeAspect="1" noChangeArrowheads="1"/>
          </p:cNvPicPr>
          <p:nvPr/>
        </p:nvPicPr>
        <p:blipFill>
          <a:blip r:embed="rId3"/>
          <a:srcRect/>
          <a:stretch/>
        </p:blipFill>
        <p:spPr bwMode="auto">
          <a:xfrm>
            <a:off x="8655558" y="1376779"/>
            <a:ext cx="1894349" cy="18906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40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9E2E857-2188-7A4C-8CE3-7705F118E9E7}"/>
              </a:ext>
            </a:extLst>
          </p:cNvPr>
          <p:cNvPicPr>
            <a:picLocks noChangeAspect="1"/>
          </p:cNvPicPr>
          <p:nvPr/>
        </p:nvPicPr>
        <p:blipFill>
          <a:blip r:embed="rId2"/>
          <a:stretch>
            <a:fillRect/>
          </a:stretch>
        </p:blipFill>
        <p:spPr>
          <a:xfrm>
            <a:off x="5489367" y="494794"/>
            <a:ext cx="6196912" cy="5868411"/>
          </a:xfrm>
          <a:prstGeom prst="rect">
            <a:avLst/>
          </a:prstGeom>
          <a:ln>
            <a:noFill/>
          </a:ln>
        </p:spPr>
      </p:pic>
      <p:pic>
        <p:nvPicPr>
          <p:cNvPr id="3" name="Picture 2" descr="A field of green plants&#10;&#10;Description automatically generated">
            <a:extLst>
              <a:ext uri="{FF2B5EF4-FFF2-40B4-BE49-F238E27FC236}">
                <a16:creationId xmlns:a16="http://schemas.microsoft.com/office/drawing/2014/main" id="{DB8A4D5D-D73E-D7E5-C497-6134215415A0}"/>
              </a:ext>
            </a:extLst>
          </p:cNvPr>
          <p:cNvPicPr>
            <a:picLocks noChangeAspect="1"/>
          </p:cNvPicPr>
          <p:nvPr/>
        </p:nvPicPr>
        <p:blipFill rotWithShape="1">
          <a:blip r:embed="rId3">
            <a:alphaModFix amt="85000"/>
          </a:blip>
          <a:srcRect l="31686" t="20729" r="58444" b="4271"/>
          <a:stretch/>
        </p:blipFill>
        <p:spPr>
          <a:xfrm>
            <a:off x="0" y="0"/>
            <a:ext cx="1203304" cy="6858000"/>
          </a:xfrm>
          <a:prstGeom prst="rect">
            <a:avLst/>
          </a:prstGeom>
        </p:spPr>
      </p:pic>
      <p:sp>
        <p:nvSpPr>
          <p:cNvPr id="15" name="Rectangle 14">
            <a:extLst>
              <a:ext uri="{FF2B5EF4-FFF2-40B4-BE49-F238E27FC236}">
                <a16:creationId xmlns:a16="http://schemas.microsoft.com/office/drawing/2014/main" id="{049C910D-DE05-FE44-BC0B-E2EC8F794F97}"/>
              </a:ext>
            </a:extLst>
          </p:cNvPr>
          <p:cNvSpPr/>
          <p:nvPr/>
        </p:nvSpPr>
        <p:spPr>
          <a:xfrm>
            <a:off x="914399" y="-3"/>
            <a:ext cx="4006811" cy="6858000"/>
          </a:xfrm>
          <a:prstGeom prst="rect">
            <a:avLst/>
          </a:prstGeom>
          <a:solidFill>
            <a:srgbClr val="2D6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4">
            <a:extLst>
              <a:ext uri="{FF2B5EF4-FFF2-40B4-BE49-F238E27FC236}">
                <a16:creationId xmlns:a16="http://schemas.microsoft.com/office/drawing/2014/main" id="{C76B46FE-E718-654C-A3A8-13E5889AA259}"/>
              </a:ext>
            </a:extLst>
          </p:cNvPr>
          <p:cNvSpPr txBox="1">
            <a:spLocks/>
          </p:cNvSpPr>
          <p:nvPr/>
        </p:nvSpPr>
        <p:spPr>
          <a:xfrm>
            <a:off x="1593065" y="2241635"/>
            <a:ext cx="2964421" cy="329703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600"/>
              </a:spcAft>
            </a:pPr>
            <a:r>
              <a:rPr lang="en-US" sz="14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Fiber hemp production by yield was led by Italy, and followed by:</a:t>
            </a:r>
          </a:p>
          <a:p>
            <a:pPr marL="742950" lvl="2" indent="-285750">
              <a:lnSpc>
                <a:spcPct val="100000"/>
              </a:lnSpc>
              <a:spcBef>
                <a:spcPts val="0"/>
              </a:spcBef>
              <a:spcAft>
                <a:spcPts val="600"/>
              </a:spcAft>
            </a:pPr>
            <a:r>
              <a:rPr lang="en-US" sz="14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The Netherlands</a:t>
            </a:r>
          </a:p>
          <a:p>
            <a:pPr marL="742950" lvl="2" indent="-285750">
              <a:lnSpc>
                <a:spcPct val="100000"/>
              </a:lnSpc>
              <a:spcBef>
                <a:spcPts val="0"/>
              </a:spcBef>
              <a:spcAft>
                <a:spcPts val="600"/>
              </a:spcAft>
            </a:pPr>
            <a:r>
              <a:rPr lang="en-US" sz="14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France</a:t>
            </a:r>
          </a:p>
          <a:p>
            <a:pPr marL="742950" lvl="2" indent="-285750">
              <a:lnSpc>
                <a:spcPct val="100000"/>
              </a:lnSpc>
              <a:spcBef>
                <a:spcPts val="0"/>
              </a:spcBef>
              <a:spcAft>
                <a:spcPts val="600"/>
              </a:spcAft>
            </a:pPr>
            <a:r>
              <a:rPr lang="en-US" sz="14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Poland</a:t>
            </a:r>
          </a:p>
          <a:p>
            <a:pPr marL="742950" lvl="2" indent="-285750">
              <a:lnSpc>
                <a:spcPct val="100000"/>
              </a:lnSpc>
              <a:spcBef>
                <a:spcPts val="0"/>
              </a:spcBef>
              <a:spcAft>
                <a:spcPts val="600"/>
              </a:spcAft>
            </a:pPr>
            <a:r>
              <a:rPr lang="en-US" sz="14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China</a:t>
            </a:r>
          </a:p>
          <a:p>
            <a:pPr marL="742950" lvl="2" indent="-285750">
              <a:lnSpc>
                <a:spcPct val="100000"/>
              </a:lnSpc>
              <a:spcBef>
                <a:spcPts val="0"/>
              </a:spcBef>
              <a:spcAft>
                <a:spcPts val="600"/>
              </a:spcAft>
            </a:pPr>
            <a:r>
              <a:rPr lang="en-US" sz="14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(Note – the US ranked 8th)</a:t>
            </a:r>
          </a:p>
          <a:p>
            <a:pPr marL="285750" indent="-285750">
              <a:lnSpc>
                <a:spcPct val="100000"/>
              </a:lnSpc>
              <a:spcBef>
                <a:spcPts val="0"/>
              </a:spcBef>
              <a:spcAft>
                <a:spcPts val="600"/>
              </a:spcAft>
            </a:pPr>
            <a:r>
              <a:rPr lang="en-US" sz="14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Yields ranged from a low of 267 </a:t>
            </a:r>
            <a:r>
              <a:rPr lang="en-US" sz="1400" dirty="0" err="1">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lbs</a:t>
            </a:r>
            <a:r>
              <a:rPr lang="en-US" sz="14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/acre (300 kg/ha in Czechia to 6,987 </a:t>
            </a:r>
            <a:r>
              <a:rPr lang="en-US" sz="1400" dirty="0" err="1">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lbs</a:t>
            </a:r>
            <a:r>
              <a:rPr lang="en-US" sz="14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/acre (7,850 kg/ha) in Italy.</a:t>
            </a:r>
          </a:p>
        </p:txBody>
      </p:sp>
      <p:sp>
        <p:nvSpPr>
          <p:cNvPr id="7" name="Title 21">
            <a:extLst>
              <a:ext uri="{FF2B5EF4-FFF2-40B4-BE49-F238E27FC236}">
                <a16:creationId xmlns:a16="http://schemas.microsoft.com/office/drawing/2014/main" id="{F9516481-7BED-1F4B-A944-4B2618496449}"/>
              </a:ext>
            </a:extLst>
          </p:cNvPr>
          <p:cNvSpPr>
            <a:spLocks noGrp="1"/>
          </p:cNvSpPr>
          <p:nvPr>
            <p:ph type="title"/>
          </p:nvPr>
        </p:nvSpPr>
        <p:spPr>
          <a:xfrm>
            <a:off x="1585275" y="189697"/>
            <a:ext cx="3429000" cy="1719072"/>
          </a:xfrm>
        </p:spPr>
        <p:txBody>
          <a:bodyPr vert="horz" lIns="91440" tIns="45720" rIns="91440" bIns="45720" rtlCol="0" anchor="b">
            <a:normAutofit/>
          </a:bodyPr>
          <a:lstStyle/>
          <a:p>
            <a:pPr fontAlgn="base">
              <a:lnSpc>
                <a:spcPts val="3240"/>
              </a:lnSpc>
              <a:defRPr/>
            </a:pP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GLOBAL FIBER HEMP YIELDS (2021) </a:t>
            </a:r>
          </a:p>
        </p:txBody>
      </p:sp>
      <p:sp>
        <p:nvSpPr>
          <p:cNvPr id="4" name="TextBox 3">
            <a:extLst>
              <a:ext uri="{FF2B5EF4-FFF2-40B4-BE49-F238E27FC236}">
                <a16:creationId xmlns:a16="http://schemas.microsoft.com/office/drawing/2014/main" id="{D043E3FB-6022-D5F7-3BE3-625B9C45D258}"/>
              </a:ext>
            </a:extLst>
          </p:cNvPr>
          <p:cNvSpPr txBox="1"/>
          <p:nvPr/>
        </p:nvSpPr>
        <p:spPr>
          <a:xfrm>
            <a:off x="1593065" y="263749"/>
            <a:ext cx="6196912" cy="338554"/>
          </a:xfrm>
          <a:prstGeom prst="rect">
            <a:avLst/>
          </a:prstGeom>
          <a:noFill/>
        </p:spPr>
        <p:txBody>
          <a:bodyPr wrap="square">
            <a:spAutoFit/>
          </a:bodyPr>
          <a:lstStyle/>
          <a:p>
            <a:r>
              <a:rPr lang="en-US" sz="1600" dirty="0">
                <a:solidFill>
                  <a:schemeClr val="bg1"/>
                </a:solidFill>
                <a:latin typeface="Helvetica Neue Light" panose="02000403000000020004" pitchFamily="2" charset="0"/>
                <a:ea typeface="Helvetica Neue Light" panose="02000403000000020004" pitchFamily="2" charset="0"/>
              </a:rPr>
              <a:t>2024 OSU HEMP WORKSHOP</a:t>
            </a:r>
          </a:p>
        </p:txBody>
      </p:sp>
      <p:pic>
        <p:nvPicPr>
          <p:cNvPr id="5" name="Picture 1">
            <a:extLst>
              <a:ext uri="{FF2B5EF4-FFF2-40B4-BE49-F238E27FC236}">
                <a16:creationId xmlns:a16="http://schemas.microsoft.com/office/drawing/2014/main" id="{F37E64D5-760F-68D9-EB2D-B23D1A1748BF}"/>
              </a:ext>
            </a:extLst>
          </p:cNvPr>
          <p:cNvPicPr>
            <a:picLocks noChangeAspect="1" noChangeArrowheads="1"/>
          </p:cNvPicPr>
          <p:nvPr/>
        </p:nvPicPr>
        <p:blipFill>
          <a:blip r:embed="rId4"/>
          <a:srcRect/>
          <a:stretch/>
        </p:blipFill>
        <p:spPr bwMode="auto">
          <a:xfrm>
            <a:off x="609364" y="189697"/>
            <a:ext cx="876299"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280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0FB5DAA-434A-3148-85C5-82829F15D1D5}"/>
              </a:ext>
            </a:extLst>
          </p:cNvPr>
          <p:cNvGrpSpPr/>
          <p:nvPr/>
        </p:nvGrpSpPr>
        <p:grpSpPr>
          <a:xfrm>
            <a:off x="5335092" y="239482"/>
            <a:ext cx="6552851" cy="6379029"/>
            <a:chOff x="6342272" y="1315453"/>
            <a:chExt cx="5534527" cy="4908884"/>
          </a:xfrm>
        </p:grpSpPr>
        <p:sp>
          <p:nvSpPr>
            <p:cNvPr id="13" name="Rounded Rectangle 12">
              <a:extLst>
                <a:ext uri="{FF2B5EF4-FFF2-40B4-BE49-F238E27FC236}">
                  <a16:creationId xmlns:a16="http://schemas.microsoft.com/office/drawing/2014/main" id="{F9AD3452-FEB6-4E45-B0A1-6C161BA0E8E8}"/>
                </a:ext>
              </a:extLst>
            </p:cNvPr>
            <p:cNvSpPr/>
            <p:nvPr/>
          </p:nvSpPr>
          <p:spPr>
            <a:xfrm>
              <a:off x="6342272" y="1315453"/>
              <a:ext cx="5534527" cy="490888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Helvetica Neue" panose="02000503000000020004" pitchFamily="2" charset="0"/>
              </a:endParaRPr>
            </a:p>
          </p:txBody>
        </p:sp>
        <p:pic>
          <p:nvPicPr>
            <p:cNvPr id="14" name="Picture 13">
              <a:extLst>
                <a:ext uri="{FF2B5EF4-FFF2-40B4-BE49-F238E27FC236}">
                  <a16:creationId xmlns:a16="http://schemas.microsoft.com/office/drawing/2014/main" id="{51BDDBE3-D43F-2F49-85AB-3C84196AB6E2}"/>
                </a:ext>
              </a:extLst>
            </p:cNvPr>
            <p:cNvPicPr>
              <a:picLocks noChangeAspect="1"/>
            </p:cNvPicPr>
            <p:nvPr/>
          </p:nvPicPr>
          <p:blipFill>
            <a:blip r:embed="rId2"/>
            <a:stretch>
              <a:fillRect/>
            </a:stretch>
          </p:blipFill>
          <p:spPr>
            <a:xfrm>
              <a:off x="6430774" y="1916174"/>
              <a:ext cx="5263921" cy="1749351"/>
            </a:xfrm>
            <a:prstGeom prst="rect">
              <a:avLst/>
            </a:prstGeom>
            <a:ln>
              <a:noFill/>
            </a:ln>
          </p:spPr>
        </p:pic>
        <p:pic>
          <p:nvPicPr>
            <p:cNvPr id="15" name="Picture 14">
              <a:extLst>
                <a:ext uri="{FF2B5EF4-FFF2-40B4-BE49-F238E27FC236}">
                  <a16:creationId xmlns:a16="http://schemas.microsoft.com/office/drawing/2014/main" id="{CCF422F0-8F38-AD4D-B57C-16231B0B5725}"/>
                </a:ext>
              </a:extLst>
            </p:cNvPr>
            <p:cNvPicPr>
              <a:picLocks noChangeAspect="1"/>
            </p:cNvPicPr>
            <p:nvPr/>
          </p:nvPicPr>
          <p:blipFill>
            <a:blip r:embed="rId3"/>
            <a:stretch>
              <a:fillRect/>
            </a:stretch>
          </p:blipFill>
          <p:spPr>
            <a:xfrm>
              <a:off x="6430774" y="4228452"/>
              <a:ext cx="5263921" cy="1749351"/>
            </a:xfrm>
            <a:prstGeom prst="rect">
              <a:avLst/>
            </a:prstGeom>
            <a:ln>
              <a:noFill/>
            </a:ln>
          </p:spPr>
        </p:pic>
        <p:sp>
          <p:nvSpPr>
            <p:cNvPr id="16" name="TextBox 15">
              <a:extLst>
                <a:ext uri="{FF2B5EF4-FFF2-40B4-BE49-F238E27FC236}">
                  <a16:creationId xmlns:a16="http://schemas.microsoft.com/office/drawing/2014/main" id="{A4A7FF93-ED86-C347-A0A0-069199975250}"/>
                </a:ext>
              </a:extLst>
            </p:cNvPr>
            <p:cNvSpPr txBox="1"/>
            <p:nvPr/>
          </p:nvSpPr>
          <p:spPr>
            <a:xfrm>
              <a:off x="6430774" y="1529690"/>
              <a:ext cx="5263921" cy="309409"/>
            </a:xfrm>
            <a:prstGeom prst="rect">
              <a:avLst/>
            </a:prstGeom>
            <a:noFill/>
            <a:ln>
              <a:noFill/>
            </a:ln>
          </p:spPr>
          <p:txBody>
            <a:bodyPr wrap="square">
              <a:spAutoFit/>
            </a:bodyPr>
            <a:lstStyle/>
            <a:p>
              <a:pPr algn="ctr"/>
              <a:r>
                <a:rPr lang="en-US" sz="12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Global fiber hemp production 1961–2021 by volume (</a:t>
              </a:r>
              <a:r>
                <a:rPr lang="en-US" sz="1200" dirty="0" err="1">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tonnes</a:t>
              </a:r>
              <a:r>
                <a:rPr lang="en-US" sz="12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17" name="TextBox 16">
              <a:extLst>
                <a:ext uri="{FF2B5EF4-FFF2-40B4-BE49-F238E27FC236}">
                  <a16:creationId xmlns:a16="http://schemas.microsoft.com/office/drawing/2014/main" id="{FD7EAFB9-A746-CD46-9663-C330202E483C}"/>
                </a:ext>
              </a:extLst>
            </p:cNvPr>
            <p:cNvSpPr txBox="1"/>
            <p:nvPr/>
          </p:nvSpPr>
          <p:spPr>
            <a:xfrm>
              <a:off x="6430774" y="3912059"/>
              <a:ext cx="5263921" cy="309409"/>
            </a:xfrm>
            <a:prstGeom prst="rect">
              <a:avLst/>
            </a:prstGeom>
            <a:noFill/>
            <a:ln>
              <a:noFill/>
            </a:ln>
          </p:spPr>
          <p:txBody>
            <a:bodyPr wrap="square">
              <a:spAutoFit/>
            </a:bodyPr>
            <a:lstStyle/>
            <a:p>
              <a:pPr algn="ctr"/>
              <a:r>
                <a:rPr lang="en-US" sz="12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Global fiber hemp production 1961–2021 by area (hectares) </a:t>
              </a:r>
            </a:p>
          </p:txBody>
        </p:sp>
      </p:grpSp>
      <p:pic>
        <p:nvPicPr>
          <p:cNvPr id="3" name="Picture 2" descr="A field of green plants&#10;&#10;Description automatically generated">
            <a:extLst>
              <a:ext uri="{FF2B5EF4-FFF2-40B4-BE49-F238E27FC236}">
                <a16:creationId xmlns:a16="http://schemas.microsoft.com/office/drawing/2014/main" id="{6863E8B6-896E-0436-B3F3-E6BF86508295}"/>
              </a:ext>
            </a:extLst>
          </p:cNvPr>
          <p:cNvPicPr>
            <a:picLocks noChangeAspect="1"/>
          </p:cNvPicPr>
          <p:nvPr/>
        </p:nvPicPr>
        <p:blipFill rotWithShape="1">
          <a:blip r:embed="rId4">
            <a:alphaModFix amt="85000"/>
          </a:blip>
          <a:srcRect l="31686" t="20729" r="58444" b="4271"/>
          <a:stretch/>
        </p:blipFill>
        <p:spPr>
          <a:xfrm>
            <a:off x="0" y="0"/>
            <a:ext cx="1203304" cy="6858000"/>
          </a:xfrm>
          <a:prstGeom prst="rect">
            <a:avLst/>
          </a:prstGeom>
        </p:spPr>
      </p:pic>
      <p:sp>
        <p:nvSpPr>
          <p:cNvPr id="19" name="Rectangle 18">
            <a:extLst>
              <a:ext uri="{FF2B5EF4-FFF2-40B4-BE49-F238E27FC236}">
                <a16:creationId xmlns:a16="http://schemas.microsoft.com/office/drawing/2014/main" id="{34304C87-4F32-414B-A9A0-B3A3208C21C8}"/>
              </a:ext>
            </a:extLst>
          </p:cNvPr>
          <p:cNvSpPr/>
          <p:nvPr/>
        </p:nvSpPr>
        <p:spPr>
          <a:xfrm>
            <a:off x="914399" y="-3"/>
            <a:ext cx="4006811" cy="6858000"/>
          </a:xfrm>
          <a:prstGeom prst="rect">
            <a:avLst/>
          </a:prstGeom>
          <a:solidFill>
            <a:srgbClr val="2D6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1">
            <a:extLst>
              <a:ext uri="{FF2B5EF4-FFF2-40B4-BE49-F238E27FC236}">
                <a16:creationId xmlns:a16="http://schemas.microsoft.com/office/drawing/2014/main" id="{F9516481-7BED-1F4B-A944-4B2618496449}"/>
              </a:ext>
            </a:extLst>
          </p:cNvPr>
          <p:cNvSpPr>
            <a:spLocks noGrp="1"/>
          </p:cNvSpPr>
          <p:nvPr>
            <p:ph type="title"/>
          </p:nvPr>
        </p:nvSpPr>
        <p:spPr>
          <a:xfrm>
            <a:off x="1568409" y="978341"/>
            <a:ext cx="3429000" cy="1719072"/>
          </a:xfrm>
        </p:spPr>
        <p:txBody>
          <a:bodyPr vert="horz" lIns="91440" tIns="45720" rIns="91440" bIns="45720" rtlCol="0" anchor="b">
            <a:noAutofit/>
          </a:bodyPr>
          <a:lstStyle/>
          <a:p>
            <a:pPr fontAlgn="base">
              <a:lnSpc>
                <a:spcPts val="3240"/>
              </a:lnSpc>
              <a:defRPr/>
            </a:pP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FAO GLOBAL FIBER HEMP PRODUCTION Over 60 Years (1961–2021)</a:t>
            </a:r>
          </a:p>
        </p:txBody>
      </p:sp>
      <p:sp>
        <p:nvSpPr>
          <p:cNvPr id="8" name="Text Placeholder 24">
            <a:extLst>
              <a:ext uri="{FF2B5EF4-FFF2-40B4-BE49-F238E27FC236}">
                <a16:creationId xmlns:a16="http://schemas.microsoft.com/office/drawing/2014/main" id="{4D42CDE2-3D2C-2D4E-9988-30D7DCA9A69C}"/>
              </a:ext>
            </a:extLst>
          </p:cNvPr>
          <p:cNvSpPr txBox="1">
            <a:spLocks/>
          </p:cNvSpPr>
          <p:nvPr/>
        </p:nvSpPr>
        <p:spPr>
          <a:xfrm>
            <a:off x="1593065" y="2957274"/>
            <a:ext cx="2915738" cy="29223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600"/>
              </a:spcAft>
            </a:pPr>
            <a:r>
              <a:rPr lang="en-US" sz="14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After a low in fiber hemp production in the 1990’s, there has been an increase - though inconsistent – to 2021.</a:t>
            </a:r>
          </a:p>
          <a:p>
            <a:pPr marL="285750" indent="-285750">
              <a:lnSpc>
                <a:spcPct val="100000"/>
              </a:lnSpc>
              <a:spcBef>
                <a:spcPts val="0"/>
              </a:spcBef>
              <a:spcAft>
                <a:spcPts val="600"/>
              </a:spcAft>
            </a:pPr>
            <a:r>
              <a:rPr lang="en-US" sz="14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Total fiber hemp production was 4% more in 1961 than in 2021.</a:t>
            </a:r>
          </a:p>
          <a:p>
            <a:pPr marL="285750" indent="-285750">
              <a:lnSpc>
                <a:spcPct val="100000"/>
              </a:lnSpc>
              <a:spcBef>
                <a:spcPts val="0"/>
              </a:spcBef>
              <a:spcAft>
                <a:spcPts val="600"/>
              </a:spcAft>
            </a:pPr>
            <a:r>
              <a:rPr lang="en-US" sz="14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Fiber hemp was harvested from 84% less land in 2021 than in 1961 – BUT with 510% greater yield.</a:t>
            </a:r>
          </a:p>
          <a:p>
            <a:pPr marL="285750" indent="-285750">
              <a:lnSpc>
                <a:spcPct val="100000"/>
              </a:lnSpc>
              <a:spcBef>
                <a:spcPts val="0"/>
              </a:spcBef>
              <a:spcAft>
                <a:spcPts val="600"/>
              </a:spcAft>
            </a:pPr>
            <a:endParaRPr lang="en-US" sz="14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a:p>
            <a:pPr marL="285750" indent="-285750">
              <a:lnSpc>
                <a:spcPct val="100000"/>
              </a:lnSpc>
              <a:spcBef>
                <a:spcPts val="0"/>
              </a:spcBef>
              <a:spcAft>
                <a:spcPts val="600"/>
              </a:spcAft>
            </a:pPr>
            <a:endParaRPr lang="en-US" sz="14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4" name="TextBox 3">
            <a:extLst>
              <a:ext uri="{FF2B5EF4-FFF2-40B4-BE49-F238E27FC236}">
                <a16:creationId xmlns:a16="http://schemas.microsoft.com/office/drawing/2014/main" id="{48EAC667-8BB6-99F1-6D24-B2DBF8767B28}"/>
              </a:ext>
            </a:extLst>
          </p:cNvPr>
          <p:cNvSpPr txBox="1"/>
          <p:nvPr/>
        </p:nvSpPr>
        <p:spPr>
          <a:xfrm>
            <a:off x="1593065" y="263749"/>
            <a:ext cx="6196912" cy="338554"/>
          </a:xfrm>
          <a:prstGeom prst="rect">
            <a:avLst/>
          </a:prstGeom>
          <a:noFill/>
        </p:spPr>
        <p:txBody>
          <a:bodyPr wrap="square">
            <a:spAutoFit/>
          </a:bodyPr>
          <a:lstStyle/>
          <a:p>
            <a:r>
              <a:rPr lang="en-US" sz="1600" dirty="0">
                <a:solidFill>
                  <a:schemeClr val="bg1"/>
                </a:solidFill>
                <a:latin typeface="Helvetica Neue Light" panose="02000403000000020004" pitchFamily="2" charset="0"/>
                <a:ea typeface="Helvetica Neue Light" panose="02000403000000020004" pitchFamily="2" charset="0"/>
              </a:rPr>
              <a:t>2024 OSU HEMP WORKSHOP</a:t>
            </a:r>
          </a:p>
        </p:txBody>
      </p:sp>
      <p:pic>
        <p:nvPicPr>
          <p:cNvPr id="5" name="Picture 1">
            <a:extLst>
              <a:ext uri="{FF2B5EF4-FFF2-40B4-BE49-F238E27FC236}">
                <a16:creationId xmlns:a16="http://schemas.microsoft.com/office/drawing/2014/main" id="{40C4BCFE-BD70-D4BA-D282-53F79C491450}"/>
              </a:ext>
            </a:extLst>
          </p:cNvPr>
          <p:cNvPicPr>
            <a:picLocks noChangeAspect="1" noChangeArrowheads="1"/>
          </p:cNvPicPr>
          <p:nvPr/>
        </p:nvPicPr>
        <p:blipFill>
          <a:blip r:embed="rId5"/>
          <a:srcRect/>
          <a:stretch/>
        </p:blipFill>
        <p:spPr bwMode="auto">
          <a:xfrm>
            <a:off x="609364" y="189697"/>
            <a:ext cx="876299"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432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F8FD0B52-E96B-8A47-9B7B-7392F4298D4E}"/>
              </a:ext>
            </a:extLst>
          </p:cNvPr>
          <p:cNvSpPr>
            <a:spLocks noGrp="1"/>
          </p:cNvSpPr>
          <p:nvPr>
            <p:ph type="title"/>
          </p:nvPr>
        </p:nvSpPr>
        <p:spPr>
          <a:xfrm>
            <a:off x="1522023" y="669365"/>
            <a:ext cx="10515600" cy="639586"/>
          </a:xfrm>
        </p:spPr>
        <p:txBody>
          <a:bodyPr>
            <a:noAutofit/>
          </a:bodyPr>
          <a:lstStyle/>
          <a:p>
            <a:pPr fontAlgn="base">
              <a:lnSpc>
                <a:spcPts val="3240"/>
              </a:lnSpc>
              <a:defRPr/>
            </a:pP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US AND NORTHWEST’S ROLE </a:t>
            </a:r>
            <a:b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b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in 2022 US fiber hemp production</a:t>
            </a:r>
          </a:p>
        </p:txBody>
      </p:sp>
      <p:sp>
        <p:nvSpPr>
          <p:cNvPr id="15" name="TextBox 14">
            <a:extLst>
              <a:ext uri="{FF2B5EF4-FFF2-40B4-BE49-F238E27FC236}">
                <a16:creationId xmlns:a16="http://schemas.microsoft.com/office/drawing/2014/main" id="{C7129482-AF98-2341-965A-ECF7B3FCA476}"/>
              </a:ext>
            </a:extLst>
          </p:cNvPr>
          <p:cNvSpPr txBox="1"/>
          <p:nvPr/>
        </p:nvSpPr>
        <p:spPr>
          <a:xfrm>
            <a:off x="813760" y="4558623"/>
            <a:ext cx="2743200" cy="646331"/>
          </a:xfrm>
          <a:prstGeom prst="rect">
            <a:avLst/>
          </a:prstGeom>
          <a:solidFill>
            <a:srgbClr val="92C239"/>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Top 10 for number of fiber hemp farms</a:t>
            </a:r>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TextBox 15">
            <a:extLst>
              <a:ext uri="{FF2B5EF4-FFF2-40B4-BE49-F238E27FC236}">
                <a16:creationId xmlns:a16="http://schemas.microsoft.com/office/drawing/2014/main" id="{30F1CC36-A09A-504D-A6D6-696EEA80DECF}"/>
              </a:ext>
            </a:extLst>
          </p:cNvPr>
          <p:cNvSpPr txBox="1"/>
          <p:nvPr/>
        </p:nvSpPr>
        <p:spPr>
          <a:xfrm>
            <a:off x="4672103" y="4558624"/>
            <a:ext cx="2887005" cy="646331"/>
          </a:xfrm>
          <a:prstGeom prst="rect">
            <a:avLst/>
          </a:prstGeom>
          <a:solidFill>
            <a:srgbClr val="92C239"/>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Top 10 for number of fiber hemp acres harvested</a:t>
            </a:r>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TextBox 16">
            <a:extLst>
              <a:ext uri="{FF2B5EF4-FFF2-40B4-BE49-F238E27FC236}">
                <a16:creationId xmlns:a16="http://schemas.microsoft.com/office/drawing/2014/main" id="{0417F3BD-3490-114A-B210-91DD1C14DC16}"/>
              </a:ext>
            </a:extLst>
          </p:cNvPr>
          <p:cNvSpPr txBox="1"/>
          <p:nvPr/>
        </p:nvSpPr>
        <p:spPr>
          <a:xfrm>
            <a:off x="8498130" y="4558622"/>
            <a:ext cx="3146854" cy="646331"/>
          </a:xfrm>
          <a:prstGeom prst="rect">
            <a:avLst/>
          </a:prstGeom>
          <a:solidFill>
            <a:srgbClr val="92C239"/>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Top 10 for volume of fiber hemp harvested</a:t>
            </a:r>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TextBox 17">
            <a:extLst>
              <a:ext uri="{FF2B5EF4-FFF2-40B4-BE49-F238E27FC236}">
                <a16:creationId xmlns:a16="http://schemas.microsoft.com/office/drawing/2014/main" id="{9597C408-7ECC-D742-996D-9C3B82175AAB}"/>
              </a:ext>
            </a:extLst>
          </p:cNvPr>
          <p:cNvSpPr txBox="1"/>
          <p:nvPr/>
        </p:nvSpPr>
        <p:spPr>
          <a:xfrm>
            <a:off x="2987514" y="1534067"/>
            <a:ext cx="6186181" cy="861774"/>
          </a:xfrm>
          <a:prstGeom prst="rect">
            <a:avLst/>
          </a:prstGeom>
          <a:noFill/>
        </p:spPr>
        <p:txBody>
          <a:bodyPr wrap="none" rtlCol="0">
            <a:spAutoFit/>
          </a:bodyPr>
          <a:lstStyle/>
          <a:p>
            <a:pPr algn="ctr"/>
            <a:r>
              <a:rPr lang="en-US" sz="1600" b="1" dirty="0">
                <a:solidFill>
                  <a:srgbClr val="2D6352"/>
                </a:solidFill>
                <a:latin typeface="Helvetica Neue" panose="02000503000000020004" pitchFamily="2" charset="0"/>
                <a:ea typeface="Helvetica Neue" panose="02000503000000020004" pitchFamily="2" charset="0"/>
                <a:cs typeface="Helvetica Neue" panose="02000503000000020004" pitchFamily="2" charset="0"/>
              </a:rPr>
              <a:t>TOP 10+ OF 24 STATES BY FARMS, ACRES, VOLUME DATA* </a:t>
            </a:r>
            <a:br>
              <a:rPr lang="en-US" sz="1600" b="1" dirty="0">
                <a:solidFill>
                  <a:srgbClr val="2D6352"/>
                </a:solidFill>
                <a:latin typeface="Helvetica Neue" panose="02000503000000020004" pitchFamily="2" charset="0"/>
                <a:ea typeface="Helvetica Neue" panose="02000503000000020004" pitchFamily="2" charset="0"/>
                <a:cs typeface="Helvetica Neue" panose="02000503000000020004" pitchFamily="2" charset="0"/>
              </a:rPr>
            </a:br>
            <a:r>
              <a:rPr lang="en-US" sz="1600" b="1" dirty="0">
                <a:solidFill>
                  <a:srgbClr val="2D6352"/>
                </a:solidFill>
                <a:latin typeface="Helvetica Neue" panose="02000503000000020004" pitchFamily="2" charset="0"/>
                <a:ea typeface="Helvetica Neue" panose="02000503000000020004" pitchFamily="2" charset="0"/>
                <a:cs typeface="Helvetica Neue" panose="02000503000000020004" pitchFamily="2" charset="0"/>
              </a:rPr>
              <a:t>(Those with data in the West/NW are in </a:t>
            </a:r>
            <a:r>
              <a:rPr lang="en-US" sz="1600" b="1" dirty="0">
                <a:solidFill>
                  <a:srgbClr val="70439B"/>
                </a:solidFill>
                <a:latin typeface="Helvetica Neue" panose="02000503000000020004" pitchFamily="2" charset="0"/>
                <a:ea typeface="Helvetica Neue" panose="02000503000000020004" pitchFamily="2" charset="0"/>
                <a:cs typeface="Helvetica Neue" panose="02000503000000020004" pitchFamily="2" charset="0"/>
              </a:rPr>
              <a:t>purple</a:t>
            </a:r>
            <a:r>
              <a:rPr lang="en-US" sz="1600" b="1" dirty="0">
                <a:solidFill>
                  <a:srgbClr val="2D6352"/>
                </a:solidFill>
                <a:latin typeface="Helvetica Neue" panose="02000503000000020004" pitchFamily="2" charset="0"/>
                <a:ea typeface="Helvetica Neue" panose="02000503000000020004" pitchFamily="2" charset="0"/>
                <a:cs typeface="Helvetica Neue" panose="02000503000000020004" pitchFamily="2" charset="0"/>
              </a:rPr>
              <a:t>)</a:t>
            </a:r>
          </a:p>
          <a:p>
            <a:pPr algn="ctr"/>
            <a:endParaRPr lang="en-US"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TextBox 18">
            <a:extLst>
              <a:ext uri="{FF2B5EF4-FFF2-40B4-BE49-F238E27FC236}">
                <a16:creationId xmlns:a16="http://schemas.microsoft.com/office/drawing/2014/main" id="{E363777A-5BA1-7D43-85C9-EA8A5FC63FAC}"/>
              </a:ext>
            </a:extLst>
          </p:cNvPr>
          <p:cNvSpPr txBox="1"/>
          <p:nvPr/>
        </p:nvSpPr>
        <p:spPr>
          <a:xfrm>
            <a:off x="813761" y="5372676"/>
            <a:ext cx="10831223" cy="1015663"/>
          </a:xfrm>
          <a:prstGeom prst="rect">
            <a:avLst/>
          </a:prstGeom>
          <a:noFill/>
        </p:spPr>
        <p:txBody>
          <a:bodyPr wrap="square" rtlCol="0">
            <a:spAutoFit/>
          </a:bodyPr>
          <a:lstStyle/>
          <a:p>
            <a:r>
              <a:rPr lang="en-US" sz="1200" dirty="0">
                <a:solidFill>
                  <a:srgbClr val="2D6352"/>
                </a:solidFill>
                <a:latin typeface="Helvetica Neue" panose="02000503000000020004" pitchFamily="2" charset="0"/>
                <a:ea typeface="Helvetica Neue" panose="02000503000000020004" pitchFamily="2" charset="0"/>
                <a:cs typeface="Helvetica Neue" panose="02000503000000020004" pitchFamily="2" charset="0"/>
              </a:rPr>
              <a:t>In 2023: Plot sizes expanded =&gt; fiber plantings exceeded the 10,000-acre threshold for the first time since hemp’s legalization in 2018. (Harvested acreage data is not yet available.) </a:t>
            </a:r>
          </a:p>
          <a:p>
            <a:r>
              <a:rPr lang="en-US" sz="1200" dirty="0">
                <a:solidFill>
                  <a:srgbClr val="2D6352"/>
                </a:solidFill>
                <a:latin typeface="Helvetica Neue" panose="02000503000000020004" pitchFamily="2" charset="0"/>
                <a:ea typeface="Helvetica Neue" panose="02000503000000020004" pitchFamily="2" charset="0"/>
                <a:cs typeface="Helvetica Neue" panose="02000503000000020004" pitchFamily="2" charset="0"/>
              </a:rPr>
              <a:t>Planted acreage leaders: </a:t>
            </a:r>
            <a:r>
              <a:rPr lang="en-US" sz="1200" dirty="0">
                <a:solidFill>
                  <a:srgbClr val="70439B"/>
                </a:solidFill>
                <a:latin typeface="Helvetica Neue" panose="02000503000000020004" pitchFamily="2" charset="0"/>
                <a:ea typeface="Helvetica Neue" panose="02000503000000020004" pitchFamily="2" charset="0"/>
                <a:cs typeface="Helvetica Neue" panose="02000503000000020004" pitchFamily="2" charset="0"/>
              </a:rPr>
              <a:t>Montana</a:t>
            </a:r>
            <a:r>
              <a:rPr lang="en-US" sz="1200" dirty="0">
                <a:solidFill>
                  <a:srgbClr val="2D6352"/>
                </a:solidFill>
                <a:latin typeface="Helvetica Neue" panose="02000503000000020004" pitchFamily="2" charset="0"/>
                <a:ea typeface="Helvetica Neue" panose="02000503000000020004" pitchFamily="2" charset="0"/>
                <a:cs typeface="Helvetica Neue" panose="02000503000000020004" pitchFamily="2" charset="0"/>
              </a:rPr>
              <a:t>, South Dakota, </a:t>
            </a:r>
            <a:r>
              <a:rPr lang="en-US" sz="1200" dirty="0">
                <a:solidFill>
                  <a:srgbClr val="70439B"/>
                </a:solidFill>
                <a:latin typeface="Helvetica Neue" panose="02000503000000020004" pitchFamily="2" charset="0"/>
                <a:ea typeface="Helvetica Neue" panose="02000503000000020004" pitchFamily="2" charset="0"/>
                <a:cs typeface="Helvetica Neue" panose="02000503000000020004" pitchFamily="2" charset="0"/>
              </a:rPr>
              <a:t>Idaho</a:t>
            </a:r>
          </a:p>
          <a:p>
            <a:endParaRPr lang="en-US" sz="1200" dirty="0">
              <a:solidFill>
                <a:srgbClr val="2D6352"/>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1200" dirty="0">
                <a:solidFill>
                  <a:srgbClr val="2D6352"/>
                </a:solidFill>
                <a:latin typeface="Helvetica Neue" panose="02000503000000020004" pitchFamily="2" charset="0"/>
                <a:ea typeface="Helvetica Neue" panose="02000503000000020004" pitchFamily="2" charset="0"/>
                <a:cs typeface="Helvetica Neue" panose="02000503000000020004" pitchFamily="2" charset="0"/>
              </a:rPr>
              <a:t>* “Top 10+” means the Top Ten states plus those states in the West/Northwest for which data is available in the USDA 2022 Census of Agriculture.</a:t>
            </a:r>
          </a:p>
        </p:txBody>
      </p:sp>
      <p:sp>
        <p:nvSpPr>
          <p:cNvPr id="27" name="TextBox 26">
            <a:extLst>
              <a:ext uri="{FF2B5EF4-FFF2-40B4-BE49-F238E27FC236}">
                <a16:creationId xmlns:a16="http://schemas.microsoft.com/office/drawing/2014/main" id="{0CAD5F78-B811-224F-84AB-DF10326CAA4D}"/>
              </a:ext>
            </a:extLst>
          </p:cNvPr>
          <p:cNvSpPr txBox="1"/>
          <p:nvPr/>
        </p:nvSpPr>
        <p:spPr>
          <a:xfrm>
            <a:off x="1522023" y="263749"/>
            <a:ext cx="6196912" cy="338554"/>
          </a:xfrm>
          <a:prstGeom prst="rect">
            <a:avLst/>
          </a:prstGeom>
          <a:noFill/>
        </p:spPr>
        <p:txBody>
          <a:bodyPr wrap="square">
            <a:spAutoFit/>
          </a:bodyPr>
          <a:lstStyle/>
          <a:p>
            <a:r>
              <a:rPr lang="en-US" sz="1600" dirty="0">
                <a:solidFill>
                  <a:srgbClr val="2D6352"/>
                </a:solidFill>
                <a:latin typeface="Helvetica Neue Light" panose="02000403000000020004" pitchFamily="2" charset="0"/>
                <a:ea typeface="Helvetica Neue Light" panose="02000403000000020004" pitchFamily="2" charset="0"/>
              </a:rPr>
              <a:t>2024 OSU HEMP WORKSHOP</a:t>
            </a:r>
          </a:p>
        </p:txBody>
      </p:sp>
      <p:pic>
        <p:nvPicPr>
          <p:cNvPr id="3" name="Picture 1">
            <a:extLst>
              <a:ext uri="{FF2B5EF4-FFF2-40B4-BE49-F238E27FC236}">
                <a16:creationId xmlns:a16="http://schemas.microsoft.com/office/drawing/2014/main" id="{0DCBA2A7-9BA6-AD83-3AB9-236E5E9F5962}"/>
              </a:ext>
            </a:extLst>
          </p:cNvPr>
          <p:cNvPicPr>
            <a:picLocks noChangeAspect="1" noChangeArrowheads="1"/>
          </p:cNvPicPr>
          <p:nvPr/>
        </p:nvPicPr>
        <p:blipFill>
          <a:blip r:embed="rId3"/>
          <a:srcRect/>
          <a:stretch/>
        </p:blipFill>
        <p:spPr bwMode="auto">
          <a:xfrm>
            <a:off x="609364" y="189697"/>
            <a:ext cx="876299"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14C6272-F10A-D140-8E2F-CFD0576494BD}"/>
              </a:ext>
            </a:extLst>
          </p:cNvPr>
          <p:cNvSpPr txBox="1"/>
          <p:nvPr/>
        </p:nvSpPr>
        <p:spPr>
          <a:xfrm>
            <a:off x="10520003" y="6496197"/>
            <a:ext cx="1994263" cy="258981"/>
          </a:xfrm>
          <a:prstGeom prst="rect">
            <a:avLst/>
          </a:prstGeom>
          <a:noFill/>
          <a:ln>
            <a:noFill/>
          </a:ln>
        </p:spPr>
        <p:txBody>
          <a:bodyPr wrap="square" lIns="0" rIns="0">
            <a:noAutofit/>
          </a:bodyPr>
          <a:lstStyle/>
          <a:p>
            <a:pPr marL="0" marR="0" lvl="0" indent="0" algn="ctr" defTabSz="914400" rtl="0" eaLnBrk="1" fontAlgn="auto" latinLnBrk="0" hangingPunct="1">
              <a:spcBef>
                <a:spcPts val="0"/>
              </a:spcBef>
              <a:spcAft>
                <a:spcPts val="600"/>
              </a:spcAft>
              <a:buClrTx/>
              <a:buSzTx/>
              <a:buFontTx/>
              <a:buNone/>
              <a:tabLst/>
              <a:defRPr/>
            </a:pPr>
            <a:r>
              <a:rPr kumimoji="0" lang="en-US" sz="1050" u="none" strike="noStrike" kern="1200" cap="none" spc="0" normalizeH="0" baseline="0" noProof="0" dirty="0">
                <a:ln>
                  <a:noFill/>
                </a:ln>
                <a:solidFill>
                  <a:srgbClr val="2D6352"/>
                </a:solidFill>
                <a:effectLst/>
                <a:uLnTx/>
                <a:uFillTx/>
                <a:latin typeface="Helvetica Neue" panose="02000503000000020004" pitchFamily="2" charset="0"/>
                <a:ea typeface="Helvetica Neue" panose="02000503000000020004" pitchFamily="2" charset="0"/>
                <a:cs typeface="Helvetica Neue" panose="02000503000000020004" pitchFamily="2" charset="0"/>
              </a:rPr>
              <a:t>Source: USDA</a:t>
            </a:r>
          </a:p>
        </p:txBody>
      </p:sp>
      <p:pic>
        <p:nvPicPr>
          <p:cNvPr id="5" name="Picture 4">
            <a:extLst>
              <a:ext uri="{FF2B5EF4-FFF2-40B4-BE49-F238E27FC236}">
                <a16:creationId xmlns:a16="http://schemas.microsoft.com/office/drawing/2014/main" id="{A6149A53-3580-0B6C-2BEC-A1C207A3E83F}"/>
              </a:ext>
            </a:extLst>
          </p:cNvPr>
          <p:cNvPicPr>
            <a:picLocks noChangeAspect="1"/>
          </p:cNvPicPr>
          <p:nvPr/>
        </p:nvPicPr>
        <p:blipFill>
          <a:blip r:embed="rId4"/>
          <a:srcRect/>
          <a:stretch/>
        </p:blipFill>
        <p:spPr>
          <a:xfrm>
            <a:off x="8136633" y="2160488"/>
            <a:ext cx="3696275" cy="2432098"/>
          </a:xfrm>
          <a:prstGeom prst="rect">
            <a:avLst/>
          </a:prstGeom>
        </p:spPr>
      </p:pic>
      <p:pic>
        <p:nvPicPr>
          <p:cNvPr id="8" name="Picture 7">
            <a:extLst>
              <a:ext uri="{FF2B5EF4-FFF2-40B4-BE49-F238E27FC236}">
                <a16:creationId xmlns:a16="http://schemas.microsoft.com/office/drawing/2014/main" id="{E539E4D0-08E2-BEA1-307A-45ACEA471E32}"/>
              </a:ext>
            </a:extLst>
          </p:cNvPr>
          <p:cNvPicPr>
            <a:picLocks noChangeAspect="1"/>
          </p:cNvPicPr>
          <p:nvPr/>
        </p:nvPicPr>
        <p:blipFill>
          <a:blip r:embed="rId5"/>
          <a:srcRect/>
          <a:stretch/>
        </p:blipFill>
        <p:spPr>
          <a:xfrm>
            <a:off x="4267467" y="2160488"/>
            <a:ext cx="3696275" cy="2432098"/>
          </a:xfrm>
          <a:prstGeom prst="rect">
            <a:avLst/>
          </a:prstGeom>
        </p:spPr>
      </p:pic>
      <p:pic>
        <p:nvPicPr>
          <p:cNvPr id="11" name="Picture 10">
            <a:extLst>
              <a:ext uri="{FF2B5EF4-FFF2-40B4-BE49-F238E27FC236}">
                <a16:creationId xmlns:a16="http://schemas.microsoft.com/office/drawing/2014/main" id="{AC29DC09-08A7-E3D4-E9C3-0964E169F581}"/>
              </a:ext>
            </a:extLst>
          </p:cNvPr>
          <p:cNvPicPr>
            <a:picLocks noChangeAspect="1"/>
          </p:cNvPicPr>
          <p:nvPr/>
        </p:nvPicPr>
        <p:blipFill>
          <a:blip r:embed="rId6"/>
          <a:srcRect/>
          <a:stretch/>
        </p:blipFill>
        <p:spPr>
          <a:xfrm>
            <a:off x="328301" y="2160488"/>
            <a:ext cx="3696275" cy="2432098"/>
          </a:xfrm>
          <a:prstGeom prst="rect">
            <a:avLst/>
          </a:prstGeom>
        </p:spPr>
      </p:pic>
    </p:spTree>
    <p:extLst>
      <p:ext uri="{BB962C8B-B14F-4D97-AF65-F5344CB8AC3E}">
        <p14:creationId xmlns:p14="http://schemas.microsoft.com/office/powerpoint/2010/main" val="1449377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FE9DC57-D4D3-A87F-575F-7B78AFB0847E}"/>
              </a:ext>
            </a:extLst>
          </p:cNvPr>
          <p:cNvSpPr/>
          <p:nvPr/>
        </p:nvSpPr>
        <p:spPr>
          <a:xfrm>
            <a:off x="-1" y="1299029"/>
            <a:ext cx="12192001" cy="5312228"/>
          </a:xfrm>
          <a:prstGeom prst="rect">
            <a:avLst/>
          </a:prstGeom>
          <a:solidFill>
            <a:srgbClr val="92C239">
              <a:alpha val="2472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88B09D2A-5726-A8FA-D982-3016BD79911D}"/>
              </a:ext>
            </a:extLst>
          </p:cNvPr>
          <p:cNvPicPr>
            <a:picLocks noChangeAspect="1"/>
          </p:cNvPicPr>
          <p:nvPr/>
        </p:nvPicPr>
        <p:blipFill>
          <a:blip r:embed="rId2"/>
          <a:stretch>
            <a:fillRect/>
          </a:stretch>
        </p:blipFill>
        <p:spPr>
          <a:xfrm>
            <a:off x="562192" y="1437483"/>
            <a:ext cx="6819900" cy="4940300"/>
          </a:xfrm>
          <a:prstGeom prst="rect">
            <a:avLst/>
          </a:prstGeom>
        </p:spPr>
      </p:pic>
      <p:sp>
        <p:nvSpPr>
          <p:cNvPr id="25" name="Title 4">
            <a:extLst>
              <a:ext uri="{FF2B5EF4-FFF2-40B4-BE49-F238E27FC236}">
                <a16:creationId xmlns:a16="http://schemas.microsoft.com/office/drawing/2014/main" id="{108B25BF-3917-0249-890F-876FCD2AA3F8}"/>
              </a:ext>
            </a:extLst>
          </p:cNvPr>
          <p:cNvSpPr>
            <a:spLocks noGrp="1"/>
          </p:cNvSpPr>
          <p:nvPr>
            <p:ph type="title"/>
          </p:nvPr>
        </p:nvSpPr>
        <p:spPr>
          <a:xfrm>
            <a:off x="1485895" y="212478"/>
            <a:ext cx="10579608" cy="1188720"/>
          </a:xfrm>
        </p:spPr>
        <p:txBody>
          <a:bodyPr lIns="91440" tIns="45720" rIns="91440" bIns="45720">
            <a:normAutofit/>
          </a:bodyPr>
          <a:lstStyle/>
          <a:p>
            <a:pPr fontAlgn="base">
              <a:lnSpc>
                <a:spcPts val="3240"/>
              </a:lnSpc>
              <a:defRPr/>
            </a:pP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HEMP DECORTICATION IN NORTH AMERICA</a:t>
            </a:r>
          </a:p>
        </p:txBody>
      </p:sp>
      <p:pic>
        <p:nvPicPr>
          <p:cNvPr id="8" name="Picture 7" descr="A map of the united states&#10;&#10;Description automatically generated">
            <a:extLst>
              <a:ext uri="{FF2B5EF4-FFF2-40B4-BE49-F238E27FC236}">
                <a16:creationId xmlns:a16="http://schemas.microsoft.com/office/drawing/2014/main" id="{45DAD0F6-13E8-C341-86BF-6C24649B1CE1}"/>
              </a:ext>
            </a:extLst>
          </p:cNvPr>
          <p:cNvPicPr>
            <a:picLocks noChangeAspect="1"/>
          </p:cNvPicPr>
          <p:nvPr/>
        </p:nvPicPr>
        <p:blipFill>
          <a:blip r:embed="rId3"/>
          <a:stretch>
            <a:fillRect/>
          </a:stretch>
        </p:blipFill>
        <p:spPr>
          <a:xfrm>
            <a:off x="7852576" y="1593604"/>
            <a:ext cx="3886495" cy="2416872"/>
          </a:xfrm>
          <a:prstGeom prst="rect">
            <a:avLst/>
          </a:prstGeom>
          <a:ln w="19050">
            <a:noFill/>
          </a:ln>
        </p:spPr>
      </p:pic>
      <p:sp>
        <p:nvSpPr>
          <p:cNvPr id="39" name="TextBox 38">
            <a:extLst>
              <a:ext uri="{FF2B5EF4-FFF2-40B4-BE49-F238E27FC236}">
                <a16:creationId xmlns:a16="http://schemas.microsoft.com/office/drawing/2014/main" id="{4905CD79-B681-7A4C-8721-42F0AE5F10C6}"/>
              </a:ext>
            </a:extLst>
          </p:cNvPr>
          <p:cNvSpPr txBox="1"/>
          <p:nvPr/>
        </p:nvSpPr>
        <p:spPr>
          <a:xfrm>
            <a:off x="3049030" y="2912806"/>
            <a:ext cx="6098058" cy="369332"/>
          </a:xfrm>
          <a:prstGeom prst="rect">
            <a:avLst/>
          </a:prstGeom>
          <a:noFill/>
        </p:spPr>
        <p:txBody>
          <a:bodyPr wrap="square">
            <a:spAutoFit/>
          </a:bodyPr>
          <a:lstStyle/>
          <a:p>
            <a:endParaRPr lang="en-US" dirty="0"/>
          </a:p>
        </p:txBody>
      </p:sp>
      <p:sp>
        <p:nvSpPr>
          <p:cNvPr id="46" name="TextBox 45">
            <a:extLst>
              <a:ext uri="{FF2B5EF4-FFF2-40B4-BE49-F238E27FC236}">
                <a16:creationId xmlns:a16="http://schemas.microsoft.com/office/drawing/2014/main" id="{5C7B62C3-81EA-834D-B673-415E7977A120}"/>
              </a:ext>
            </a:extLst>
          </p:cNvPr>
          <p:cNvSpPr txBox="1"/>
          <p:nvPr/>
        </p:nvSpPr>
        <p:spPr>
          <a:xfrm>
            <a:off x="1203304" y="263749"/>
            <a:ext cx="6196912" cy="307777"/>
          </a:xfrm>
          <a:prstGeom prst="rect">
            <a:avLst/>
          </a:prstGeom>
          <a:noFill/>
        </p:spPr>
        <p:txBody>
          <a:bodyPr wrap="square">
            <a:spAutoFit/>
          </a:bodyPr>
          <a:lstStyle/>
          <a:p>
            <a:r>
              <a:rPr lang="en-US" sz="1400" dirty="0">
                <a:solidFill>
                  <a:schemeClr val="bg1"/>
                </a:solidFill>
                <a:effectLst/>
                <a:latin typeface="Helvetica" pitchFamily="2" charset="0"/>
              </a:rPr>
              <a:t>2024 OSU HEMP WORKSHOP</a:t>
            </a:r>
          </a:p>
        </p:txBody>
      </p:sp>
      <p:sp>
        <p:nvSpPr>
          <p:cNvPr id="48" name="TextBox 47">
            <a:extLst>
              <a:ext uri="{FF2B5EF4-FFF2-40B4-BE49-F238E27FC236}">
                <a16:creationId xmlns:a16="http://schemas.microsoft.com/office/drawing/2014/main" id="{4B6A755E-78F5-CE4F-905F-0608F6177C50}"/>
              </a:ext>
            </a:extLst>
          </p:cNvPr>
          <p:cNvSpPr txBox="1"/>
          <p:nvPr/>
        </p:nvSpPr>
        <p:spPr>
          <a:xfrm>
            <a:off x="1485895" y="308090"/>
            <a:ext cx="6196912" cy="338554"/>
          </a:xfrm>
          <a:prstGeom prst="rect">
            <a:avLst/>
          </a:prstGeom>
          <a:noFill/>
        </p:spPr>
        <p:txBody>
          <a:bodyPr wrap="square">
            <a:spAutoFit/>
          </a:bodyPr>
          <a:lstStyle/>
          <a:p>
            <a:r>
              <a:rPr lang="en-US" sz="1600" dirty="0">
                <a:solidFill>
                  <a:srgbClr val="2D6352"/>
                </a:solidFill>
                <a:latin typeface="Helvetica Neue Light" panose="02000403000000020004" pitchFamily="2" charset="0"/>
                <a:ea typeface="Helvetica Neue Light" panose="02000403000000020004" pitchFamily="2" charset="0"/>
              </a:rPr>
              <a:t>2024 OSU HEMP WORKSHOP</a:t>
            </a:r>
          </a:p>
        </p:txBody>
      </p:sp>
      <p:pic>
        <p:nvPicPr>
          <p:cNvPr id="2" name="Picture 1">
            <a:extLst>
              <a:ext uri="{FF2B5EF4-FFF2-40B4-BE49-F238E27FC236}">
                <a16:creationId xmlns:a16="http://schemas.microsoft.com/office/drawing/2014/main" id="{AEE7EF0D-62EE-B74D-6CA1-F831BD744E53}"/>
              </a:ext>
            </a:extLst>
          </p:cNvPr>
          <p:cNvPicPr>
            <a:picLocks noChangeAspect="1" noChangeArrowheads="1"/>
          </p:cNvPicPr>
          <p:nvPr/>
        </p:nvPicPr>
        <p:blipFill>
          <a:blip r:embed="rId4"/>
          <a:srcRect/>
          <a:stretch/>
        </p:blipFill>
        <p:spPr bwMode="auto">
          <a:xfrm>
            <a:off x="609364" y="189697"/>
            <a:ext cx="876299"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6AE504-3E5E-78A8-A095-4B1121F23CAC}"/>
              </a:ext>
            </a:extLst>
          </p:cNvPr>
          <p:cNvSpPr txBox="1"/>
          <p:nvPr/>
        </p:nvSpPr>
        <p:spPr>
          <a:xfrm>
            <a:off x="937155" y="3297042"/>
            <a:ext cx="597920" cy="3674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spcFirstLastPara="0" vert="horz" wrap="square" lIns="0" tIns="0" rIns="0" bIns="0" numCol="1" spcCol="1270" anchor="t" anchorCtr="0">
            <a:noAutofit/>
          </a:bodyPr>
          <a:lstStyle/>
          <a:p>
            <a:pPr algn="ctr" defTabSz="731520" fontAlgn="base">
              <a:lnSpc>
                <a:spcPct val="90000"/>
              </a:lnSpc>
              <a:spcAft>
                <a:spcPts val="600"/>
              </a:spcAft>
              <a:defRPr/>
            </a:pPr>
            <a:r>
              <a:rPr lang="en-US" sz="1120" b="1" kern="1200">
                <a:solidFill>
                  <a:srgbClr val="242424"/>
                </a:solidFill>
                <a:latin typeface="Helvetica Neue" panose="02000503000000020004" pitchFamily="2" charset="0"/>
                <a:ea typeface="+mn-ea"/>
                <a:cs typeface="+mn-cs"/>
              </a:rPr>
              <a:t>Alabama</a:t>
            </a:r>
          </a:p>
          <a:p>
            <a:pPr algn="ctr" defTabSz="731520">
              <a:spcAft>
                <a:spcPts val="600"/>
              </a:spcAft>
            </a:pPr>
            <a:r>
              <a:rPr lang="en-US" sz="880" kern="1200" err="1">
                <a:solidFill>
                  <a:srgbClr val="242424"/>
                </a:solidFill>
                <a:latin typeface="Helvetica Neue" panose="02000503000000020004" pitchFamily="2" charset="0"/>
                <a:ea typeface="+mn-ea"/>
                <a:cs typeface="+mn-cs"/>
              </a:rPr>
              <a:t>BastCore</a:t>
            </a:r>
            <a:endParaRPr lang="en-US" sz="1100">
              <a:solidFill>
                <a:srgbClr val="242424"/>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Box 4">
            <a:extLst>
              <a:ext uri="{FF2B5EF4-FFF2-40B4-BE49-F238E27FC236}">
                <a16:creationId xmlns:a16="http://schemas.microsoft.com/office/drawing/2014/main" id="{345E2B41-8122-8F2D-95B9-DF913B8C8D71}"/>
              </a:ext>
            </a:extLst>
          </p:cNvPr>
          <p:cNvSpPr txBox="1"/>
          <p:nvPr/>
        </p:nvSpPr>
        <p:spPr>
          <a:xfrm>
            <a:off x="677474" y="1838725"/>
            <a:ext cx="1133104" cy="95537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spcFirstLastPara="0" vert="horz" wrap="square" lIns="0" tIns="0" rIns="0" bIns="0" numCol="1" spcCol="1270" anchor="t" anchorCtr="0">
            <a:noAutofit/>
          </a:bodyPr>
          <a:lstStyle/>
          <a:p>
            <a:pPr algn="ctr" defTabSz="731520" fontAlgn="base">
              <a:lnSpc>
                <a:spcPct val="90000"/>
              </a:lnSpc>
              <a:spcAft>
                <a:spcPts val="600"/>
              </a:spcAft>
              <a:defRPr/>
            </a:pPr>
            <a:r>
              <a:rPr lang="en-US" sz="1120" b="1" kern="1200" dirty="0">
                <a:solidFill>
                  <a:srgbClr val="242424"/>
                </a:solidFill>
                <a:latin typeface="Helvetica Neue" panose="02000503000000020004" pitchFamily="2" charset="0"/>
                <a:ea typeface="+mn-ea"/>
                <a:cs typeface="+mn-cs"/>
              </a:rPr>
              <a:t>Alberta, </a:t>
            </a:r>
            <a:br>
              <a:rPr lang="en-US" sz="1120" b="1" kern="1200" dirty="0">
                <a:solidFill>
                  <a:srgbClr val="242424"/>
                </a:solidFill>
                <a:latin typeface="Helvetica Neue" panose="02000503000000020004" pitchFamily="2" charset="0"/>
                <a:ea typeface="+mn-ea"/>
                <a:cs typeface="+mn-cs"/>
              </a:rPr>
            </a:br>
            <a:r>
              <a:rPr lang="en-US" sz="1120" b="1" kern="1200" dirty="0">
                <a:solidFill>
                  <a:srgbClr val="242424"/>
                </a:solidFill>
                <a:latin typeface="Helvetica Neue" panose="02000503000000020004" pitchFamily="2" charset="0"/>
                <a:ea typeface="+mn-ea"/>
                <a:cs typeface="+mn-cs"/>
              </a:rPr>
              <a:t>Canada</a:t>
            </a:r>
            <a:r>
              <a:rPr lang="en-US" sz="1120" kern="1200" dirty="0">
                <a:solidFill>
                  <a:srgbClr val="242424"/>
                </a:solidFill>
                <a:latin typeface="Helvetica Neue" panose="02000503000000020004" pitchFamily="2" charset="0"/>
                <a:ea typeface="+mn-ea"/>
                <a:cs typeface="+mn-cs"/>
              </a:rPr>
              <a:t> </a:t>
            </a:r>
          </a:p>
          <a:p>
            <a:pPr algn="ctr" defTabSz="731520" fontAlgn="base">
              <a:lnSpc>
                <a:spcPct val="90000"/>
              </a:lnSpc>
              <a:spcAft>
                <a:spcPts val="600"/>
              </a:spcAft>
              <a:defRPr/>
            </a:pPr>
            <a:r>
              <a:rPr lang="en-US" sz="880" kern="1200" dirty="0">
                <a:solidFill>
                  <a:srgbClr val="242424"/>
                </a:solidFill>
                <a:latin typeface="Helvetica Neue" panose="02000503000000020004" pitchFamily="2" charset="0"/>
                <a:ea typeface="+mn-ea"/>
                <a:cs typeface="+mn-cs"/>
              </a:rPr>
              <a:t>Canadian Rockies Hemp Corp.</a:t>
            </a:r>
            <a:endParaRPr kumimoji="0" lang="en-US" sz="1100" b="0" i="0" u="none" strike="noStrike" kern="1200" cap="none" spc="0" normalizeH="0" baseline="0" noProof="0" dirty="0">
              <a:ln>
                <a:noFill/>
              </a:ln>
              <a:solidFill>
                <a:srgbClr val="242424"/>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TextBox 5">
            <a:extLst>
              <a:ext uri="{FF2B5EF4-FFF2-40B4-BE49-F238E27FC236}">
                <a16:creationId xmlns:a16="http://schemas.microsoft.com/office/drawing/2014/main" id="{72BF0A7A-578F-D07B-7503-FCE7858DABC5}"/>
              </a:ext>
            </a:extLst>
          </p:cNvPr>
          <p:cNvSpPr txBox="1"/>
          <p:nvPr/>
        </p:nvSpPr>
        <p:spPr>
          <a:xfrm>
            <a:off x="262341" y="4818077"/>
            <a:ext cx="1881926" cy="17235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spcFirstLastPara="0" vert="horz" wrap="square" lIns="0" tIns="0" rIns="0" bIns="0" numCol="1" spcCol="1270" anchor="t" anchorCtr="0">
            <a:noAutofit/>
          </a:bodyPr>
          <a:lstStyle/>
          <a:p>
            <a:pPr algn="ctr" defTabSz="731520" fontAlgn="base">
              <a:spcAft>
                <a:spcPts val="600"/>
              </a:spcAft>
            </a:pPr>
            <a:r>
              <a:rPr lang="en-US" sz="1120" b="1" kern="1200" dirty="0">
                <a:solidFill>
                  <a:srgbClr val="7030A0"/>
                </a:solidFill>
                <a:latin typeface="Helvetica Neue" panose="02000503000000020004" pitchFamily="2" charset="0"/>
                <a:ea typeface="+mn-ea"/>
                <a:cs typeface="+mn-cs"/>
              </a:rPr>
              <a:t>Colorado</a:t>
            </a:r>
            <a:r>
              <a:rPr lang="en-US" sz="1120" kern="1200" dirty="0">
                <a:solidFill>
                  <a:srgbClr val="242424"/>
                </a:solidFill>
                <a:latin typeface="Helvetica Neue" panose="02000503000000020004" pitchFamily="2" charset="0"/>
                <a:ea typeface="+mn-ea"/>
                <a:cs typeface="+mn-cs"/>
              </a:rPr>
              <a:t> </a:t>
            </a:r>
            <a:endParaRPr lang="en-US" sz="1120" dirty="0">
              <a:solidFill>
                <a:srgbClr val="242424"/>
              </a:solidFill>
              <a:latin typeface="Helvetica Neue" panose="02000503000000020004" pitchFamily="2" charset="0"/>
            </a:endParaRPr>
          </a:p>
          <a:p>
            <a:pPr algn="ctr" defTabSz="731520" fontAlgn="base">
              <a:spcAft>
                <a:spcPts val="600"/>
              </a:spcAft>
            </a:pPr>
            <a:r>
              <a:rPr lang="en-US" sz="880" kern="1200" dirty="0">
                <a:solidFill>
                  <a:srgbClr val="242424"/>
                </a:solidFill>
                <a:latin typeface="Helvetica Neue" panose="02000503000000020004" pitchFamily="2" charset="0"/>
                <a:ea typeface="+mn-ea"/>
                <a:cs typeface="+mn-cs"/>
              </a:rPr>
              <a:t>Global Fiber </a:t>
            </a:r>
            <a:br>
              <a:rPr lang="en-US" sz="880" kern="1200" dirty="0">
                <a:solidFill>
                  <a:srgbClr val="242424"/>
                </a:solidFill>
                <a:latin typeface="Helvetica Neue" panose="02000503000000020004" pitchFamily="2" charset="0"/>
                <a:ea typeface="+mn-ea"/>
                <a:cs typeface="+mn-cs"/>
              </a:rPr>
            </a:br>
            <a:r>
              <a:rPr lang="en-US" sz="880" kern="1200" dirty="0">
                <a:solidFill>
                  <a:srgbClr val="242424"/>
                </a:solidFill>
                <a:latin typeface="Helvetica Neue" panose="02000503000000020004" pitchFamily="2" charset="0"/>
                <a:ea typeface="+mn-ea"/>
                <a:cs typeface="+mn-cs"/>
              </a:rPr>
              <a:t>Processing</a:t>
            </a:r>
            <a:endParaRPr lang="en-US" sz="1400" u="none" strike="noStrike" dirty="0">
              <a:solidFill>
                <a:srgbClr val="242424"/>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725C4AD8-CDFC-FADB-E7BE-3CF1FBAE3FE1}"/>
              </a:ext>
            </a:extLst>
          </p:cNvPr>
          <p:cNvSpPr txBox="1"/>
          <p:nvPr/>
        </p:nvSpPr>
        <p:spPr>
          <a:xfrm>
            <a:off x="3589402" y="4818077"/>
            <a:ext cx="862416" cy="38472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spcFirstLastPara="0" vert="horz" wrap="square" lIns="0" tIns="0" rIns="0" bIns="0" numCol="1" spcCol="1270" anchor="t" anchorCtr="0">
            <a:noAutofit/>
          </a:bodyPr>
          <a:lstStyle/>
          <a:p>
            <a:pPr algn="ctr" defTabSz="731520" fontAlgn="base">
              <a:spcAft>
                <a:spcPts val="600"/>
              </a:spcAft>
            </a:pPr>
            <a:r>
              <a:rPr lang="en-US" sz="1120" b="1" kern="1200" dirty="0">
                <a:solidFill>
                  <a:srgbClr val="242424"/>
                </a:solidFill>
                <a:latin typeface="Helvetica Neue" panose="02000503000000020004" pitchFamily="2" charset="0"/>
                <a:ea typeface="+mn-ea"/>
                <a:cs typeface="+mn-cs"/>
              </a:rPr>
              <a:t>Idaho</a:t>
            </a:r>
            <a:r>
              <a:rPr lang="en-US" sz="1120" kern="1200" dirty="0">
                <a:solidFill>
                  <a:srgbClr val="242424"/>
                </a:solidFill>
                <a:latin typeface="Helvetica Neue" panose="02000503000000020004" pitchFamily="2" charset="0"/>
                <a:ea typeface="+mn-ea"/>
                <a:cs typeface="+mn-cs"/>
              </a:rPr>
              <a:t> </a:t>
            </a:r>
          </a:p>
          <a:p>
            <a:pPr algn="ctr" defTabSz="731520" fontAlgn="base">
              <a:spcAft>
                <a:spcPts val="600"/>
              </a:spcAft>
            </a:pPr>
            <a:r>
              <a:rPr lang="en-US" sz="880" kern="1200" dirty="0">
                <a:solidFill>
                  <a:srgbClr val="242424"/>
                </a:solidFill>
                <a:latin typeface="Helvetica Neue" panose="02000503000000020004" pitchFamily="2" charset="0"/>
                <a:ea typeface="+mn-ea"/>
                <a:cs typeface="+mn-cs"/>
              </a:rPr>
              <a:t>Whitefield Global</a:t>
            </a:r>
            <a:endParaRPr lang="en-US" sz="1400" u="none" strike="noStrike" dirty="0">
              <a:solidFill>
                <a:srgbClr val="242424"/>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 name="TextBox 25">
            <a:extLst>
              <a:ext uri="{FF2B5EF4-FFF2-40B4-BE49-F238E27FC236}">
                <a16:creationId xmlns:a16="http://schemas.microsoft.com/office/drawing/2014/main" id="{78A5B2B8-DCA2-B20D-EEF2-2EC8A0A9BB80}"/>
              </a:ext>
            </a:extLst>
          </p:cNvPr>
          <p:cNvSpPr txBox="1"/>
          <p:nvPr/>
        </p:nvSpPr>
        <p:spPr>
          <a:xfrm>
            <a:off x="1854587" y="1838725"/>
            <a:ext cx="1569340" cy="59708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spcFirstLastPara="0" vert="horz" wrap="square" lIns="0" tIns="0" rIns="0" bIns="0" numCol="1" spcCol="1270" anchor="t" anchorCtr="0">
            <a:noAutofit/>
          </a:bodyPr>
          <a:lstStyle/>
          <a:p>
            <a:pPr algn="ctr" defTabSz="731520" fontAlgn="base">
              <a:spcAft>
                <a:spcPts val="600"/>
              </a:spcAft>
            </a:pPr>
            <a:r>
              <a:rPr lang="en-US" sz="1120" b="1" kern="1200" dirty="0">
                <a:solidFill>
                  <a:srgbClr val="242424"/>
                </a:solidFill>
                <a:latin typeface="Helvetica Neue" panose="02000503000000020004" pitchFamily="2" charset="0"/>
                <a:ea typeface="+mn-ea"/>
                <a:cs typeface="+mn-cs"/>
              </a:rPr>
              <a:t>Kansas</a:t>
            </a:r>
            <a:endParaRPr lang="en-US" sz="880" b="1" kern="1200" dirty="0">
              <a:solidFill>
                <a:srgbClr val="242424"/>
              </a:solidFill>
              <a:latin typeface="Helvetica Neue" panose="02000503000000020004" pitchFamily="2" charset="0"/>
              <a:ea typeface="+mn-ea"/>
              <a:cs typeface="+mn-cs"/>
            </a:endParaRPr>
          </a:p>
          <a:p>
            <a:pPr algn="ctr" defTabSz="731520" fontAlgn="base">
              <a:spcAft>
                <a:spcPts val="600"/>
              </a:spcAft>
            </a:pPr>
            <a:r>
              <a:rPr lang="en-US" sz="880" kern="1200" dirty="0">
                <a:solidFill>
                  <a:srgbClr val="242424"/>
                </a:solidFill>
                <a:latin typeface="Helvetica Neue" panose="02000503000000020004" pitchFamily="2" charset="0"/>
                <a:ea typeface="+mn-ea"/>
                <a:cs typeface="+mn-cs"/>
              </a:rPr>
              <a:t>Sound Bend </a:t>
            </a:r>
            <a:br>
              <a:rPr lang="en-US" sz="880" kern="1200" dirty="0">
                <a:solidFill>
                  <a:srgbClr val="242424"/>
                </a:solidFill>
                <a:latin typeface="Helvetica Neue" panose="02000503000000020004" pitchFamily="2" charset="0"/>
                <a:ea typeface="+mn-ea"/>
                <a:cs typeface="+mn-cs"/>
              </a:rPr>
            </a:br>
            <a:r>
              <a:rPr lang="en-US" sz="880" kern="1200" dirty="0">
                <a:solidFill>
                  <a:srgbClr val="242424"/>
                </a:solidFill>
                <a:latin typeface="Helvetica Neue" panose="02000503000000020004" pitchFamily="2" charset="0"/>
                <a:ea typeface="+mn-ea"/>
                <a:cs typeface="+mn-cs"/>
              </a:rPr>
              <a:t>Industrial Hemp  </a:t>
            </a:r>
          </a:p>
          <a:p>
            <a:pPr algn="ctr" defTabSz="731520" fontAlgn="base">
              <a:spcAft>
                <a:spcPts val="600"/>
              </a:spcAft>
            </a:pPr>
            <a:r>
              <a:rPr lang="en-US" sz="880" kern="1200" dirty="0">
                <a:solidFill>
                  <a:srgbClr val="242424"/>
                </a:solidFill>
                <a:latin typeface="Helvetica Neue" panose="02000503000000020004" pitchFamily="2" charset="0"/>
                <a:ea typeface="+mn-ea"/>
                <a:cs typeface="+mn-cs"/>
              </a:rPr>
              <a:t>Prairie Band Ag</a:t>
            </a:r>
            <a:endParaRPr lang="en-US" sz="1100" dirty="0">
              <a:solidFill>
                <a:srgbClr val="242424"/>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7" name="TextBox 26">
            <a:extLst>
              <a:ext uri="{FF2B5EF4-FFF2-40B4-BE49-F238E27FC236}">
                <a16:creationId xmlns:a16="http://schemas.microsoft.com/office/drawing/2014/main" id="{6EAD1FC7-AD16-1371-BD26-93E8932BE2E9}"/>
              </a:ext>
            </a:extLst>
          </p:cNvPr>
          <p:cNvSpPr txBox="1"/>
          <p:nvPr/>
        </p:nvSpPr>
        <p:spPr>
          <a:xfrm>
            <a:off x="2177164" y="3297042"/>
            <a:ext cx="915314" cy="59708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spcFirstLastPara="0" vert="horz" wrap="square" lIns="0" tIns="0" rIns="0" bIns="0" numCol="1" spcCol="1270" anchor="t" anchorCtr="0">
            <a:noAutofit/>
          </a:bodyPr>
          <a:lstStyle/>
          <a:p>
            <a:pPr algn="ctr" defTabSz="731520" fontAlgn="base">
              <a:spcAft>
                <a:spcPts val="600"/>
              </a:spcAft>
            </a:pPr>
            <a:r>
              <a:rPr lang="en-US" sz="1120" b="1" kern="1200" dirty="0">
                <a:solidFill>
                  <a:srgbClr val="242424"/>
                </a:solidFill>
                <a:latin typeface="Helvetica Neue" panose="02000503000000020004" pitchFamily="2" charset="0"/>
                <a:ea typeface="+mn-ea"/>
                <a:cs typeface="+mn-cs"/>
              </a:rPr>
              <a:t>Minnesota</a:t>
            </a:r>
          </a:p>
          <a:p>
            <a:pPr algn="ctr" defTabSz="731520" fontAlgn="base">
              <a:spcAft>
                <a:spcPts val="600"/>
              </a:spcAft>
            </a:pPr>
            <a:r>
              <a:rPr lang="en-US" sz="880" kern="1200" dirty="0">
                <a:solidFill>
                  <a:srgbClr val="242424"/>
                </a:solidFill>
                <a:latin typeface="Helvetica Neue" panose="02000503000000020004" pitchFamily="2" charset="0"/>
                <a:ea typeface="+mn-ea"/>
                <a:cs typeface="+mn-cs"/>
              </a:rPr>
              <a:t>Prairie Producers</a:t>
            </a:r>
          </a:p>
          <a:p>
            <a:pPr algn="ctr" defTabSz="731520" fontAlgn="base">
              <a:spcAft>
                <a:spcPts val="600"/>
              </a:spcAft>
            </a:pPr>
            <a:r>
              <a:rPr lang="en-US" sz="880" kern="1200" dirty="0">
                <a:solidFill>
                  <a:srgbClr val="242424"/>
                </a:solidFill>
                <a:latin typeface="Helvetica Neue" panose="02000503000000020004" pitchFamily="2" charset="0"/>
                <a:ea typeface="+mn-ea"/>
                <a:cs typeface="+mn-cs"/>
              </a:rPr>
              <a:t>Hemp Acres z</a:t>
            </a:r>
            <a:endParaRPr lang="en-US" sz="1100" dirty="0">
              <a:solidFill>
                <a:srgbClr val="242424"/>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8" name="TextBox 27">
            <a:extLst>
              <a:ext uri="{FF2B5EF4-FFF2-40B4-BE49-F238E27FC236}">
                <a16:creationId xmlns:a16="http://schemas.microsoft.com/office/drawing/2014/main" id="{CAD96A17-0F06-6C75-BC5E-A07EC3C82577}"/>
              </a:ext>
            </a:extLst>
          </p:cNvPr>
          <p:cNvSpPr txBox="1"/>
          <p:nvPr/>
        </p:nvSpPr>
        <p:spPr>
          <a:xfrm>
            <a:off x="3599952" y="1838725"/>
            <a:ext cx="873637" cy="84330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spcFirstLastPara="0" vert="horz" wrap="square" lIns="0" tIns="0" rIns="0" bIns="0" numCol="1" spcCol="1270" anchor="t" anchorCtr="0">
            <a:noAutofit/>
          </a:bodyPr>
          <a:lstStyle/>
          <a:p>
            <a:pPr algn="ctr" defTabSz="731520" fontAlgn="base">
              <a:spcAft>
                <a:spcPts val="600"/>
              </a:spcAft>
            </a:pPr>
            <a:r>
              <a:rPr lang="en-US" sz="1120" b="1" kern="1200" dirty="0">
                <a:solidFill>
                  <a:srgbClr val="7030A0"/>
                </a:solidFill>
                <a:latin typeface="Helvetica Neue" panose="02000503000000020004" pitchFamily="2" charset="0"/>
                <a:ea typeface="+mn-ea"/>
                <a:cs typeface="+mn-cs"/>
              </a:rPr>
              <a:t>Montana</a:t>
            </a:r>
            <a:endParaRPr lang="en-US" sz="1120" b="1" kern="1200" dirty="0">
              <a:solidFill>
                <a:srgbClr val="242424"/>
              </a:solidFill>
              <a:latin typeface="Helvetica Neue" panose="02000503000000020004" pitchFamily="2" charset="0"/>
              <a:ea typeface="+mn-ea"/>
              <a:cs typeface="+mn-cs"/>
            </a:endParaRPr>
          </a:p>
          <a:p>
            <a:pPr algn="ctr" defTabSz="731520" fontAlgn="base">
              <a:spcAft>
                <a:spcPts val="600"/>
              </a:spcAft>
            </a:pPr>
            <a:r>
              <a:rPr lang="en-US" sz="880" kern="1200" dirty="0">
                <a:solidFill>
                  <a:srgbClr val="242424"/>
                </a:solidFill>
                <a:latin typeface="Helvetica Neue" panose="02000503000000020004" pitchFamily="2" charset="0"/>
                <a:ea typeface="+mn-ea"/>
                <a:cs typeface="+mn-cs"/>
              </a:rPr>
              <a:t>IND HEMP </a:t>
            </a:r>
          </a:p>
          <a:p>
            <a:pPr algn="ctr" defTabSz="731520" fontAlgn="base">
              <a:spcAft>
                <a:spcPts val="600"/>
              </a:spcAft>
            </a:pPr>
            <a:r>
              <a:rPr lang="en-US" sz="880" kern="1200" dirty="0">
                <a:solidFill>
                  <a:srgbClr val="242424"/>
                </a:solidFill>
                <a:latin typeface="Helvetica Neue" panose="02000503000000020004" pitchFamily="2" charset="0"/>
                <a:ea typeface="+mn-ea"/>
                <a:cs typeface="+mn-cs"/>
              </a:rPr>
              <a:t>United Fiber Co.</a:t>
            </a:r>
          </a:p>
          <a:p>
            <a:pPr algn="ctr" fontAlgn="base">
              <a:spcBef>
                <a:spcPts val="0"/>
              </a:spcBef>
              <a:spcAft>
                <a:spcPts val="600"/>
              </a:spcAft>
            </a:pPr>
            <a:endParaRPr lang="en-US" sz="1100" dirty="0">
              <a:solidFill>
                <a:srgbClr val="242424"/>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9" name="TextBox 28">
            <a:extLst>
              <a:ext uri="{FF2B5EF4-FFF2-40B4-BE49-F238E27FC236}">
                <a16:creationId xmlns:a16="http://schemas.microsoft.com/office/drawing/2014/main" id="{1F53B0B2-CE9D-9370-0005-D4E65C49018F}"/>
              </a:ext>
            </a:extLst>
          </p:cNvPr>
          <p:cNvSpPr txBox="1"/>
          <p:nvPr/>
        </p:nvSpPr>
        <p:spPr>
          <a:xfrm>
            <a:off x="2031782" y="4818077"/>
            <a:ext cx="1154162" cy="59708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spcFirstLastPara="0" vert="horz" wrap="square" lIns="0" tIns="0" rIns="0" bIns="0" numCol="1" spcCol="1270" anchor="t" anchorCtr="0">
            <a:noAutofit/>
          </a:bodyPr>
          <a:lstStyle/>
          <a:p>
            <a:pPr algn="ctr" defTabSz="731520" fontAlgn="base">
              <a:spcAft>
                <a:spcPts val="600"/>
              </a:spcAft>
            </a:pPr>
            <a:r>
              <a:rPr lang="en-US" sz="1120" b="1" kern="1200" dirty="0">
                <a:solidFill>
                  <a:srgbClr val="242424"/>
                </a:solidFill>
                <a:latin typeface="Helvetica Neue" panose="02000503000000020004" pitchFamily="2" charset="0"/>
                <a:ea typeface="+mn-ea"/>
                <a:cs typeface="+mn-cs"/>
              </a:rPr>
              <a:t>Missouri</a:t>
            </a:r>
          </a:p>
          <a:p>
            <a:pPr algn="ctr" defTabSz="731520" fontAlgn="base">
              <a:spcAft>
                <a:spcPts val="600"/>
              </a:spcAft>
            </a:pPr>
            <a:r>
              <a:rPr lang="en-US" sz="880" kern="1200" dirty="0">
                <a:solidFill>
                  <a:srgbClr val="242424"/>
                </a:solidFill>
                <a:latin typeface="Helvetica Neue" panose="02000503000000020004" pitchFamily="2" charset="0"/>
                <a:ea typeface="+mn-ea"/>
                <a:cs typeface="+mn-cs"/>
              </a:rPr>
              <a:t>Tiger Fiber</a:t>
            </a:r>
          </a:p>
          <a:p>
            <a:pPr algn="ctr" defTabSz="731520" fontAlgn="base">
              <a:spcAft>
                <a:spcPts val="600"/>
              </a:spcAft>
            </a:pPr>
            <a:r>
              <a:rPr lang="en-US" sz="880" kern="1200" dirty="0">
                <a:solidFill>
                  <a:srgbClr val="242424"/>
                </a:solidFill>
                <a:latin typeface="Helvetica Neue" panose="02000503000000020004" pitchFamily="2" charset="0"/>
                <a:ea typeface="+mn-ea"/>
                <a:cs typeface="+mn-cs"/>
              </a:rPr>
              <a:t>Midwest Natural </a:t>
            </a:r>
            <a:br>
              <a:rPr lang="en-US" sz="880" kern="1200" dirty="0">
                <a:solidFill>
                  <a:srgbClr val="242424"/>
                </a:solidFill>
                <a:latin typeface="Helvetica Neue" panose="02000503000000020004" pitchFamily="2" charset="0"/>
                <a:ea typeface="+mn-ea"/>
                <a:cs typeface="+mn-cs"/>
              </a:rPr>
            </a:br>
            <a:r>
              <a:rPr lang="en-US" sz="880" kern="1200" dirty="0">
                <a:solidFill>
                  <a:srgbClr val="242424"/>
                </a:solidFill>
                <a:latin typeface="Helvetica Neue" panose="02000503000000020004" pitchFamily="2" charset="0"/>
                <a:ea typeface="+mn-ea"/>
                <a:cs typeface="+mn-cs"/>
              </a:rPr>
              <a:t>Fiber</a:t>
            </a:r>
            <a:endParaRPr lang="en-US" sz="1100" u="none" strike="noStrike" dirty="0">
              <a:solidFill>
                <a:srgbClr val="242424"/>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0" name="TextBox 29">
            <a:extLst>
              <a:ext uri="{FF2B5EF4-FFF2-40B4-BE49-F238E27FC236}">
                <a16:creationId xmlns:a16="http://schemas.microsoft.com/office/drawing/2014/main" id="{6B61EF44-A471-8C9A-4D54-82450CB22768}"/>
              </a:ext>
            </a:extLst>
          </p:cNvPr>
          <p:cNvSpPr txBox="1"/>
          <p:nvPr/>
        </p:nvSpPr>
        <p:spPr>
          <a:xfrm>
            <a:off x="3437700" y="3297042"/>
            <a:ext cx="1162178" cy="59708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spcFirstLastPara="0" vert="horz" wrap="square" lIns="0" tIns="0" rIns="0" bIns="0" numCol="1" spcCol="1270" anchor="t" anchorCtr="0">
            <a:noAutofit/>
          </a:bodyPr>
          <a:lstStyle/>
          <a:p>
            <a:pPr algn="ctr" defTabSz="731520">
              <a:spcAft>
                <a:spcPts val="600"/>
              </a:spcAft>
            </a:pPr>
            <a:r>
              <a:rPr lang="en-US" sz="1120" b="1" kern="1200" dirty="0">
                <a:solidFill>
                  <a:srgbClr val="242424"/>
                </a:solidFill>
                <a:latin typeface="Helvetica Neue" panose="02000503000000020004" pitchFamily="2" charset="0"/>
                <a:ea typeface="+mn-ea"/>
                <a:cs typeface="+mn-cs"/>
              </a:rPr>
              <a:t>North Carolina</a:t>
            </a:r>
          </a:p>
          <a:p>
            <a:pPr algn="ctr" defTabSz="731520">
              <a:spcAft>
                <a:spcPts val="600"/>
              </a:spcAft>
            </a:pPr>
            <a:r>
              <a:rPr lang="en-US" sz="880" kern="1200" dirty="0" err="1">
                <a:solidFill>
                  <a:srgbClr val="242424"/>
                </a:solidFill>
                <a:latin typeface="Helvetica Neue" panose="02000503000000020004" pitchFamily="2" charset="0"/>
                <a:ea typeface="+mn-ea"/>
                <a:cs typeface="+mn-cs"/>
              </a:rPr>
              <a:t>Biophil</a:t>
            </a:r>
            <a:r>
              <a:rPr lang="en-US" sz="880" kern="1200" dirty="0">
                <a:solidFill>
                  <a:srgbClr val="242424"/>
                </a:solidFill>
                <a:latin typeface="Helvetica Neue" panose="02000503000000020004" pitchFamily="2" charset="0"/>
                <a:ea typeface="+mn-ea"/>
                <a:cs typeface="+mn-cs"/>
              </a:rPr>
              <a:t> Natural </a:t>
            </a:r>
            <a:br>
              <a:rPr lang="en-US" sz="880" kern="1200" dirty="0">
                <a:solidFill>
                  <a:srgbClr val="242424"/>
                </a:solidFill>
                <a:latin typeface="Helvetica Neue" panose="02000503000000020004" pitchFamily="2" charset="0"/>
                <a:ea typeface="+mn-ea"/>
                <a:cs typeface="+mn-cs"/>
              </a:rPr>
            </a:br>
            <a:r>
              <a:rPr lang="en-US" sz="880" kern="1200" dirty="0">
                <a:solidFill>
                  <a:srgbClr val="242424"/>
                </a:solidFill>
                <a:latin typeface="Helvetica Neue" panose="02000503000000020004" pitchFamily="2" charset="0"/>
                <a:ea typeface="+mn-ea"/>
                <a:cs typeface="+mn-cs"/>
              </a:rPr>
              <a:t>Fibers </a:t>
            </a:r>
            <a:endParaRPr lang="en-US" sz="880" kern="1200" dirty="0">
              <a:solidFill>
                <a:srgbClr val="000000"/>
              </a:solidFill>
              <a:latin typeface="Helvetica Neue" panose="02000503000000020004" pitchFamily="2" charset="0"/>
              <a:ea typeface="+mn-ea"/>
              <a:cs typeface="+mn-cs"/>
            </a:endParaRPr>
          </a:p>
          <a:p>
            <a:pPr algn="ctr" defTabSz="731520">
              <a:spcAft>
                <a:spcPts val="600"/>
              </a:spcAft>
            </a:pPr>
            <a:r>
              <a:rPr lang="en-US" sz="880" kern="1200" dirty="0">
                <a:solidFill>
                  <a:srgbClr val="242424"/>
                </a:solidFill>
                <a:latin typeface="Helvetica Neue" panose="02000503000000020004" pitchFamily="2" charset="0"/>
                <a:ea typeface="+mn-ea"/>
                <a:cs typeface="+mn-cs"/>
              </a:rPr>
              <a:t>NC State</a:t>
            </a:r>
            <a:endParaRPr lang="en-US" sz="1100" dirty="0">
              <a:latin typeface="Helvetica Neue" panose="02000503000000020004" pitchFamily="2" charset="0"/>
            </a:endParaRPr>
          </a:p>
        </p:txBody>
      </p:sp>
      <p:sp>
        <p:nvSpPr>
          <p:cNvPr id="31" name="TextBox 30">
            <a:extLst>
              <a:ext uri="{FF2B5EF4-FFF2-40B4-BE49-F238E27FC236}">
                <a16:creationId xmlns:a16="http://schemas.microsoft.com/office/drawing/2014/main" id="{8289B4F0-831A-2F09-A1CB-9D000F7D2844}"/>
              </a:ext>
            </a:extLst>
          </p:cNvPr>
          <p:cNvSpPr txBox="1"/>
          <p:nvPr/>
        </p:nvSpPr>
        <p:spPr>
          <a:xfrm>
            <a:off x="4683475" y="1838725"/>
            <a:ext cx="1441100" cy="17235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spcFirstLastPara="0" vert="horz" wrap="square" lIns="0" tIns="0" rIns="0" bIns="0" numCol="1" spcCol="1270" anchor="t" anchorCtr="0">
            <a:noAutofit/>
          </a:bodyPr>
          <a:lstStyle/>
          <a:p>
            <a:pPr algn="ctr" defTabSz="731520">
              <a:spcAft>
                <a:spcPts val="600"/>
              </a:spcAft>
            </a:pPr>
            <a:r>
              <a:rPr lang="en-US" sz="1120" b="1" kern="1200" dirty="0">
                <a:solidFill>
                  <a:srgbClr val="242424"/>
                </a:solidFill>
                <a:latin typeface="Helvetica Neue" panose="02000503000000020004" pitchFamily="2" charset="0"/>
                <a:ea typeface="+mn-ea"/>
                <a:cs typeface="+mn-cs"/>
              </a:rPr>
              <a:t>Oklahoma </a:t>
            </a:r>
          </a:p>
          <a:p>
            <a:pPr algn="ctr" defTabSz="731520">
              <a:spcAft>
                <a:spcPts val="600"/>
              </a:spcAft>
            </a:pPr>
            <a:r>
              <a:rPr lang="en-US" sz="880" kern="1200" dirty="0">
                <a:solidFill>
                  <a:srgbClr val="242424"/>
                </a:solidFill>
                <a:latin typeface="Helvetica Neue" panose="02000503000000020004" pitchFamily="2" charset="0"/>
                <a:ea typeface="+mn-ea"/>
                <a:cs typeface="+mn-cs"/>
              </a:rPr>
              <a:t>Western Fiber</a:t>
            </a:r>
            <a:endParaRPr lang="en-US" sz="1400" dirty="0">
              <a:solidFill>
                <a:srgbClr val="242424"/>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TextBox 31">
            <a:extLst>
              <a:ext uri="{FF2B5EF4-FFF2-40B4-BE49-F238E27FC236}">
                <a16:creationId xmlns:a16="http://schemas.microsoft.com/office/drawing/2014/main" id="{9E5FAFFB-A4DB-92AF-DEE3-A93B663DE1D9}"/>
              </a:ext>
            </a:extLst>
          </p:cNvPr>
          <p:cNvSpPr txBox="1"/>
          <p:nvPr/>
        </p:nvSpPr>
        <p:spPr>
          <a:xfrm>
            <a:off x="4629535" y="4818077"/>
            <a:ext cx="1588575" cy="102181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spcFirstLastPara="0" vert="horz" wrap="square" lIns="0" tIns="0" rIns="0" bIns="0" numCol="1" spcCol="1270" anchor="t" anchorCtr="0">
            <a:noAutofit/>
          </a:bodyPr>
          <a:lstStyle/>
          <a:p>
            <a:pPr algn="ctr" defTabSz="731520" fontAlgn="base">
              <a:spcAft>
                <a:spcPts val="600"/>
              </a:spcAft>
            </a:pPr>
            <a:r>
              <a:rPr lang="en-US" sz="1120" b="1" kern="1200" dirty="0">
                <a:solidFill>
                  <a:srgbClr val="242424"/>
                </a:solidFill>
                <a:latin typeface="Helvetica Neue" panose="02000503000000020004" pitchFamily="2" charset="0"/>
                <a:ea typeface="+mn-ea"/>
                <a:cs typeface="+mn-cs"/>
              </a:rPr>
              <a:t>Texas</a:t>
            </a:r>
          </a:p>
          <a:p>
            <a:pPr algn="ctr" defTabSz="731520" fontAlgn="base">
              <a:spcAft>
                <a:spcPts val="600"/>
              </a:spcAft>
            </a:pPr>
            <a:r>
              <a:rPr lang="en-US" sz="880" kern="1200" dirty="0">
                <a:solidFill>
                  <a:srgbClr val="242424"/>
                </a:solidFill>
                <a:latin typeface="Helvetica Neue" panose="02000503000000020004" pitchFamily="2" charset="0"/>
                <a:ea typeface="+mn-ea"/>
                <a:cs typeface="+mn-cs"/>
              </a:rPr>
              <a:t>Panda Biotech</a:t>
            </a:r>
          </a:p>
          <a:p>
            <a:pPr algn="ctr" defTabSz="731520" fontAlgn="base">
              <a:spcAft>
                <a:spcPts val="600"/>
              </a:spcAft>
            </a:pPr>
            <a:r>
              <a:rPr lang="en-US" sz="880" kern="1200" dirty="0">
                <a:solidFill>
                  <a:srgbClr val="242424"/>
                </a:solidFill>
                <a:latin typeface="Helvetica Neue" panose="02000503000000020004" pitchFamily="2" charset="0"/>
                <a:ea typeface="+mn-ea"/>
                <a:cs typeface="+mn-cs"/>
              </a:rPr>
              <a:t>Lone Star Industrial </a:t>
            </a:r>
            <a:br>
              <a:rPr lang="en-US" sz="880" kern="1200" dirty="0">
                <a:solidFill>
                  <a:srgbClr val="242424"/>
                </a:solidFill>
                <a:latin typeface="Helvetica Neue" panose="02000503000000020004" pitchFamily="2" charset="0"/>
                <a:ea typeface="+mn-ea"/>
                <a:cs typeface="+mn-cs"/>
              </a:rPr>
            </a:br>
            <a:r>
              <a:rPr lang="en-US" sz="880" kern="1200" dirty="0">
                <a:solidFill>
                  <a:srgbClr val="242424"/>
                </a:solidFill>
                <a:latin typeface="Helvetica Neue" panose="02000503000000020004" pitchFamily="2" charset="0"/>
                <a:ea typeface="+mn-ea"/>
                <a:cs typeface="+mn-cs"/>
              </a:rPr>
              <a:t>Materials</a:t>
            </a:r>
          </a:p>
          <a:p>
            <a:pPr algn="ctr" defTabSz="731520" fontAlgn="base">
              <a:spcAft>
                <a:spcPts val="600"/>
              </a:spcAft>
            </a:pPr>
            <a:r>
              <a:rPr lang="en-US" sz="880" kern="1200" dirty="0">
                <a:solidFill>
                  <a:srgbClr val="242424"/>
                </a:solidFill>
                <a:latin typeface="Helvetica Neue" panose="02000503000000020004" pitchFamily="2" charset="0"/>
                <a:ea typeface="+mn-ea"/>
                <a:cs typeface="+mn-cs"/>
              </a:rPr>
              <a:t>Tetra Hemp</a:t>
            </a:r>
          </a:p>
          <a:p>
            <a:pPr algn="ctr" defTabSz="731520" fontAlgn="base">
              <a:spcAft>
                <a:spcPts val="600"/>
              </a:spcAft>
            </a:pPr>
            <a:r>
              <a:rPr lang="en-US" sz="880" kern="1200" dirty="0">
                <a:solidFill>
                  <a:srgbClr val="242424"/>
                </a:solidFill>
                <a:latin typeface="Helvetica Neue" panose="02000503000000020004" pitchFamily="2" charset="0"/>
                <a:ea typeface="+mn-ea"/>
                <a:cs typeface="+mn-cs"/>
              </a:rPr>
              <a:t>Environmental </a:t>
            </a:r>
            <a:br>
              <a:rPr lang="en-US" sz="880" kern="1200" dirty="0">
                <a:solidFill>
                  <a:srgbClr val="242424"/>
                </a:solidFill>
                <a:latin typeface="Helvetica Neue" panose="02000503000000020004" pitchFamily="2" charset="0"/>
                <a:ea typeface="+mn-ea"/>
                <a:cs typeface="+mn-cs"/>
              </a:rPr>
            </a:br>
            <a:r>
              <a:rPr lang="en-US" sz="880" kern="1200" dirty="0">
                <a:solidFill>
                  <a:srgbClr val="242424"/>
                </a:solidFill>
                <a:latin typeface="Helvetica Neue" panose="02000503000000020004" pitchFamily="2" charset="0"/>
                <a:ea typeface="+mn-ea"/>
                <a:cs typeface="+mn-cs"/>
              </a:rPr>
              <a:t>Living Systems </a:t>
            </a:r>
            <a:endParaRPr lang="en-US" sz="1100" dirty="0">
              <a:solidFill>
                <a:srgbClr val="242424"/>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3" name="TextBox 32">
            <a:extLst>
              <a:ext uri="{FF2B5EF4-FFF2-40B4-BE49-F238E27FC236}">
                <a16:creationId xmlns:a16="http://schemas.microsoft.com/office/drawing/2014/main" id="{55973A27-512C-15D0-297A-60E2EC3AE39D}"/>
              </a:ext>
            </a:extLst>
          </p:cNvPr>
          <p:cNvSpPr txBox="1"/>
          <p:nvPr/>
        </p:nvSpPr>
        <p:spPr>
          <a:xfrm>
            <a:off x="6266142" y="3297042"/>
            <a:ext cx="1072408" cy="38472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spcFirstLastPara="0" vert="horz" wrap="square" lIns="0" tIns="0" rIns="0" bIns="0" numCol="1" spcCol="1270" anchor="t" anchorCtr="0">
            <a:noAutofit/>
          </a:bodyPr>
          <a:lstStyle/>
          <a:p>
            <a:pPr algn="ctr" defTabSz="731520">
              <a:spcAft>
                <a:spcPts val="600"/>
              </a:spcAft>
            </a:pPr>
            <a:r>
              <a:rPr lang="en-US" sz="1120" b="1" kern="1200" dirty="0">
                <a:solidFill>
                  <a:srgbClr val="242424"/>
                </a:solidFill>
                <a:latin typeface="Helvetica Neue" panose="02000503000000020004" pitchFamily="2" charset="0"/>
                <a:ea typeface="+mn-ea"/>
                <a:cs typeface="+mn-cs"/>
              </a:rPr>
              <a:t>Vermont</a:t>
            </a:r>
          </a:p>
          <a:p>
            <a:pPr algn="ctr" defTabSz="731520">
              <a:spcAft>
                <a:spcPts val="600"/>
              </a:spcAft>
            </a:pPr>
            <a:r>
              <a:rPr lang="en-US" sz="880" kern="1200" dirty="0">
                <a:solidFill>
                  <a:srgbClr val="242424"/>
                </a:solidFill>
                <a:latin typeface="Helvetica Neue" panose="02000503000000020004" pitchFamily="2" charset="0"/>
                <a:ea typeface="+mn-ea"/>
                <a:cs typeface="+mn-cs"/>
              </a:rPr>
              <a:t>The Zion </a:t>
            </a:r>
            <a:br>
              <a:rPr lang="en-US" sz="880" kern="1200" dirty="0">
                <a:solidFill>
                  <a:srgbClr val="242424"/>
                </a:solidFill>
                <a:latin typeface="Helvetica Neue" panose="02000503000000020004" pitchFamily="2" charset="0"/>
                <a:ea typeface="+mn-ea"/>
                <a:cs typeface="+mn-cs"/>
              </a:rPr>
            </a:br>
            <a:r>
              <a:rPr lang="en-US" sz="880" kern="1200" dirty="0">
                <a:solidFill>
                  <a:srgbClr val="242424"/>
                </a:solidFill>
                <a:latin typeface="Helvetica Neue" panose="02000503000000020004" pitchFamily="2" charset="0"/>
                <a:ea typeface="+mn-ea"/>
                <a:cs typeface="+mn-cs"/>
              </a:rPr>
              <a:t>Corporation</a:t>
            </a:r>
            <a:endParaRPr lang="en-US" sz="1100" dirty="0">
              <a:solidFill>
                <a:srgbClr val="242424"/>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4" name="TextBox 33">
            <a:extLst>
              <a:ext uri="{FF2B5EF4-FFF2-40B4-BE49-F238E27FC236}">
                <a16:creationId xmlns:a16="http://schemas.microsoft.com/office/drawing/2014/main" id="{E37E354F-7D8A-4E5A-0358-F3F763789133}"/>
              </a:ext>
            </a:extLst>
          </p:cNvPr>
          <p:cNvSpPr txBox="1"/>
          <p:nvPr/>
        </p:nvSpPr>
        <p:spPr>
          <a:xfrm>
            <a:off x="6499982" y="1838725"/>
            <a:ext cx="551433" cy="38472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spcFirstLastPara="0" vert="horz" wrap="square" lIns="0" tIns="0" rIns="0" bIns="0" numCol="1" spcCol="1270" anchor="t" anchorCtr="0">
            <a:noAutofit/>
          </a:bodyPr>
          <a:lstStyle/>
          <a:p>
            <a:pPr algn="ctr" defTabSz="731520">
              <a:spcAft>
                <a:spcPts val="600"/>
              </a:spcAft>
            </a:pPr>
            <a:r>
              <a:rPr lang="en-US" sz="1120" b="1" kern="1200" dirty="0">
                <a:solidFill>
                  <a:srgbClr val="242424"/>
                </a:solidFill>
                <a:latin typeface="Helvetica Neue" panose="02000503000000020004" pitchFamily="2" charset="0"/>
                <a:ea typeface="+mn-ea"/>
                <a:cs typeface="+mn-cs"/>
              </a:rPr>
              <a:t>Virginia</a:t>
            </a:r>
            <a:r>
              <a:rPr lang="en-US" sz="1120" kern="1200" dirty="0">
                <a:solidFill>
                  <a:srgbClr val="242424"/>
                </a:solidFill>
                <a:latin typeface="Helvetica Neue" panose="02000503000000020004" pitchFamily="2" charset="0"/>
                <a:ea typeface="+mn-ea"/>
                <a:cs typeface="+mn-cs"/>
              </a:rPr>
              <a:t> </a:t>
            </a:r>
          </a:p>
          <a:p>
            <a:pPr algn="ctr" defTabSz="731520">
              <a:spcAft>
                <a:spcPts val="600"/>
              </a:spcAft>
            </a:pPr>
            <a:r>
              <a:rPr lang="en-US" sz="880" kern="1200" dirty="0" err="1">
                <a:solidFill>
                  <a:srgbClr val="242424"/>
                </a:solidFill>
                <a:latin typeface="Helvetica Neue" panose="02000503000000020004" pitchFamily="2" charset="0"/>
                <a:ea typeface="+mn-ea"/>
                <a:cs typeface="+mn-cs"/>
              </a:rPr>
              <a:t>FyberX</a:t>
            </a:r>
            <a:endParaRPr lang="en-US" sz="1100" dirty="0">
              <a:solidFill>
                <a:srgbClr val="242424"/>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5" name="TextBox 34">
            <a:extLst>
              <a:ext uri="{FF2B5EF4-FFF2-40B4-BE49-F238E27FC236}">
                <a16:creationId xmlns:a16="http://schemas.microsoft.com/office/drawing/2014/main" id="{69705DD1-C2EB-3A3D-5D5D-E0250349660A}"/>
              </a:ext>
            </a:extLst>
          </p:cNvPr>
          <p:cNvSpPr txBox="1"/>
          <p:nvPr/>
        </p:nvSpPr>
        <p:spPr>
          <a:xfrm>
            <a:off x="6109651" y="4818077"/>
            <a:ext cx="1332096" cy="38472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spcFirstLastPara="0" vert="horz" wrap="square" lIns="0" tIns="0" rIns="0" bIns="0" numCol="1" spcCol="1270" anchor="t" anchorCtr="0">
            <a:noAutofit/>
          </a:bodyPr>
          <a:lstStyle/>
          <a:p>
            <a:pPr algn="ctr" defTabSz="731520" fontAlgn="base">
              <a:spcAft>
                <a:spcPts val="600"/>
              </a:spcAft>
            </a:pPr>
            <a:r>
              <a:rPr lang="en-US" sz="1120" b="1" kern="1200" dirty="0">
                <a:solidFill>
                  <a:srgbClr val="242424"/>
                </a:solidFill>
                <a:latin typeface="Helvetica Neue" panose="02000503000000020004" pitchFamily="2" charset="0"/>
                <a:ea typeface="+mn-ea"/>
                <a:cs typeface="+mn-cs"/>
              </a:rPr>
              <a:t>Wyoming</a:t>
            </a:r>
          </a:p>
          <a:p>
            <a:pPr algn="ctr" defTabSz="731520" fontAlgn="base">
              <a:spcAft>
                <a:spcPts val="600"/>
              </a:spcAft>
            </a:pPr>
            <a:r>
              <a:rPr lang="en-US" sz="880" kern="1200" dirty="0">
                <a:solidFill>
                  <a:srgbClr val="242424"/>
                </a:solidFill>
                <a:latin typeface="Helvetica Neue" panose="02000503000000020004" pitchFamily="2" charset="0"/>
                <a:ea typeface="+mn-ea"/>
                <a:cs typeface="+mn-cs"/>
              </a:rPr>
              <a:t>Wyoming Hemp </a:t>
            </a:r>
            <a:br>
              <a:rPr lang="en-US" sz="880" kern="1200" dirty="0">
                <a:solidFill>
                  <a:srgbClr val="242424"/>
                </a:solidFill>
                <a:latin typeface="Helvetica Neue" panose="02000503000000020004" pitchFamily="2" charset="0"/>
                <a:ea typeface="+mn-ea"/>
                <a:cs typeface="+mn-cs"/>
              </a:rPr>
            </a:br>
            <a:r>
              <a:rPr lang="en-US" sz="880" kern="1200" dirty="0">
                <a:solidFill>
                  <a:srgbClr val="242424"/>
                </a:solidFill>
                <a:latin typeface="Helvetica Neue" panose="02000503000000020004" pitchFamily="2" charset="0"/>
                <a:ea typeface="+mn-ea"/>
                <a:cs typeface="+mn-cs"/>
              </a:rPr>
              <a:t>Company</a:t>
            </a:r>
            <a:endParaRPr lang="en-US" sz="1100" u="none" strike="noStrike" dirty="0">
              <a:solidFill>
                <a:srgbClr val="242424"/>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6" name="TextBox 35">
            <a:extLst>
              <a:ext uri="{FF2B5EF4-FFF2-40B4-BE49-F238E27FC236}">
                <a16:creationId xmlns:a16="http://schemas.microsoft.com/office/drawing/2014/main" id="{B0E0B4EE-A934-7F7E-56E8-6D2ECFD54455}"/>
              </a:ext>
            </a:extLst>
          </p:cNvPr>
          <p:cNvSpPr txBox="1"/>
          <p:nvPr/>
        </p:nvSpPr>
        <p:spPr>
          <a:xfrm>
            <a:off x="4627370" y="3297042"/>
            <a:ext cx="1553310" cy="59708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spcFirstLastPara="0" vert="horz" wrap="square" lIns="0" tIns="0" rIns="0" bIns="0" numCol="1" spcCol="1270" anchor="t" anchorCtr="0">
            <a:noAutofit/>
          </a:bodyPr>
          <a:lstStyle/>
          <a:p>
            <a:pPr algn="ctr" defTabSz="731520" fontAlgn="base">
              <a:spcAft>
                <a:spcPts val="600"/>
              </a:spcAft>
            </a:pPr>
            <a:r>
              <a:rPr lang="en-US" sz="1120" b="1" kern="1200" dirty="0">
                <a:solidFill>
                  <a:srgbClr val="242424"/>
                </a:solidFill>
                <a:latin typeface="Helvetica Neue" panose="02000503000000020004" pitchFamily="2" charset="0"/>
                <a:ea typeface="+mn-ea"/>
                <a:cs typeface="+mn-cs"/>
              </a:rPr>
              <a:t>South Dakota</a:t>
            </a:r>
          </a:p>
          <a:p>
            <a:pPr algn="ctr" defTabSz="731520" fontAlgn="base">
              <a:spcAft>
                <a:spcPts val="600"/>
              </a:spcAft>
            </a:pPr>
            <a:r>
              <a:rPr lang="en-US" sz="880" kern="1200" dirty="0">
                <a:solidFill>
                  <a:srgbClr val="242424"/>
                </a:solidFill>
                <a:latin typeface="Helvetica Neue" panose="02000503000000020004" pitchFamily="2" charset="0"/>
                <a:ea typeface="+mn-ea"/>
                <a:cs typeface="+mn-cs"/>
              </a:rPr>
              <a:t>Complete Hemp </a:t>
            </a:r>
            <a:br>
              <a:rPr lang="en-US" sz="880" kern="1200" dirty="0">
                <a:solidFill>
                  <a:srgbClr val="242424"/>
                </a:solidFill>
                <a:latin typeface="Helvetica Neue" panose="02000503000000020004" pitchFamily="2" charset="0"/>
                <a:ea typeface="+mn-ea"/>
                <a:cs typeface="+mn-cs"/>
              </a:rPr>
            </a:br>
            <a:r>
              <a:rPr lang="en-US" sz="880" kern="1200" dirty="0">
                <a:solidFill>
                  <a:srgbClr val="242424"/>
                </a:solidFill>
                <a:latin typeface="Helvetica Neue" panose="02000503000000020004" pitchFamily="2" charset="0"/>
                <a:ea typeface="+mn-ea"/>
                <a:cs typeface="+mn-cs"/>
              </a:rPr>
              <a:t>Processing</a:t>
            </a:r>
          </a:p>
          <a:p>
            <a:pPr algn="ctr" defTabSz="731520" fontAlgn="base">
              <a:spcAft>
                <a:spcPts val="600"/>
              </a:spcAft>
            </a:pPr>
            <a:r>
              <a:rPr lang="en-US" sz="880" kern="1200" dirty="0">
                <a:solidFill>
                  <a:srgbClr val="242424"/>
                </a:solidFill>
                <a:latin typeface="Helvetica Neue" panose="02000503000000020004" pitchFamily="2" charset="0"/>
                <a:ea typeface="+mn-ea"/>
                <a:cs typeface="+mn-cs"/>
              </a:rPr>
              <a:t>Dakota Hemp</a:t>
            </a:r>
            <a:endParaRPr lang="en-US" sz="1100" dirty="0">
              <a:solidFill>
                <a:srgbClr val="242424"/>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TextBox 22">
            <a:extLst>
              <a:ext uri="{FF2B5EF4-FFF2-40B4-BE49-F238E27FC236}">
                <a16:creationId xmlns:a16="http://schemas.microsoft.com/office/drawing/2014/main" id="{4B83431C-C3E3-4343-8704-3CB739538BF1}"/>
              </a:ext>
            </a:extLst>
          </p:cNvPr>
          <p:cNvSpPr txBox="1"/>
          <p:nvPr/>
        </p:nvSpPr>
        <p:spPr>
          <a:xfrm>
            <a:off x="8681965" y="4105899"/>
            <a:ext cx="1964264" cy="880241"/>
          </a:xfrm>
          <a:prstGeom prst="rect">
            <a:avLst/>
          </a:prstGeom>
          <a:noFill/>
        </p:spPr>
        <p:txBody>
          <a:bodyPr wrap="square" rtlCol="0">
            <a:spAutoFit/>
          </a:bodyPr>
          <a:lstStyle/>
          <a:p>
            <a:pPr algn="ctr" defTabSz="731520">
              <a:spcAft>
                <a:spcPts val="600"/>
              </a:spcAft>
            </a:pPr>
            <a:r>
              <a:rPr lang="en-US" sz="1280" kern="1200" dirty="0">
                <a:solidFill>
                  <a:srgbClr val="242424"/>
                </a:solidFill>
                <a:latin typeface="Helvetica Neue" panose="02000503000000020004" pitchFamily="2" charset="0"/>
              </a:rPr>
              <a:t>24 decorticators in 15 states and Western Canada as of March 2024</a:t>
            </a:r>
            <a:endParaRPr lang="en-US" sz="16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7" name="TextBox 36">
            <a:extLst>
              <a:ext uri="{FF2B5EF4-FFF2-40B4-BE49-F238E27FC236}">
                <a16:creationId xmlns:a16="http://schemas.microsoft.com/office/drawing/2014/main" id="{0E35A029-27F4-C74C-8BFB-208EFA693A6B}"/>
              </a:ext>
            </a:extLst>
          </p:cNvPr>
          <p:cNvSpPr txBox="1"/>
          <p:nvPr/>
        </p:nvSpPr>
        <p:spPr>
          <a:xfrm>
            <a:off x="10439400" y="6266548"/>
            <a:ext cx="1889760" cy="272362"/>
          </a:xfrm>
          <a:prstGeom prst="rect">
            <a:avLst/>
          </a:prstGeom>
          <a:noFill/>
          <a:ln>
            <a:noFill/>
          </a:ln>
        </p:spPr>
        <p:txBody>
          <a:bodyPr wrap="square" lIns="0" rIns="0">
            <a:noAutofit/>
          </a:bodyPr>
          <a:lstStyle/>
          <a:p>
            <a:pPr algn="ctr"/>
            <a:r>
              <a:rPr lang="en-US" sz="1050" dirty="0">
                <a:solidFill>
                  <a:srgbClr val="2D6352"/>
                </a:solidFill>
                <a:effectLst/>
                <a:latin typeface="Helvetica" pitchFamily="2" charset="0"/>
              </a:rPr>
              <a:t>Credit: Eric Singular</a:t>
            </a:r>
          </a:p>
        </p:txBody>
      </p:sp>
    </p:spTree>
    <p:extLst>
      <p:ext uri="{BB962C8B-B14F-4D97-AF65-F5344CB8AC3E}">
        <p14:creationId xmlns:p14="http://schemas.microsoft.com/office/powerpoint/2010/main" val="3799632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10" name="Text Placeholder 2">
            <a:extLst>
              <a:ext uri="{FF2B5EF4-FFF2-40B4-BE49-F238E27FC236}">
                <a16:creationId xmlns:a16="http://schemas.microsoft.com/office/drawing/2014/main" id="{D495F63B-FD8B-884A-81EE-E943971ADD51}"/>
              </a:ext>
            </a:extLst>
          </p:cNvPr>
          <p:cNvGraphicFramePr/>
          <p:nvPr>
            <p:extLst>
              <p:ext uri="{D42A27DB-BD31-4B8C-83A1-F6EECF244321}">
                <p14:modId xmlns:p14="http://schemas.microsoft.com/office/powerpoint/2010/main" val="2420684499"/>
              </p:ext>
            </p:extLst>
          </p:nvPr>
        </p:nvGraphicFramePr>
        <p:xfrm>
          <a:off x="4800293" y="1781623"/>
          <a:ext cx="7060810" cy="4239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TextBox 23">
            <a:extLst>
              <a:ext uri="{FF2B5EF4-FFF2-40B4-BE49-F238E27FC236}">
                <a16:creationId xmlns:a16="http://schemas.microsoft.com/office/drawing/2014/main" id="{3F37E7FD-3C8D-E940-ABD5-04EF2BF7CCB8}"/>
              </a:ext>
            </a:extLst>
          </p:cNvPr>
          <p:cNvSpPr txBox="1"/>
          <p:nvPr/>
        </p:nvSpPr>
        <p:spPr>
          <a:xfrm>
            <a:off x="9571163" y="6436346"/>
            <a:ext cx="3223662" cy="685799"/>
          </a:xfrm>
          <a:prstGeom prst="rect">
            <a:avLst/>
          </a:prstGeom>
          <a:solidFill>
            <a:srgbClr val="000000">
              <a:alpha val="0"/>
            </a:srgbClr>
          </a:solidFill>
          <a:ln>
            <a:noFill/>
          </a:ln>
        </p:spPr>
        <p:txBody>
          <a:bodyPr wrap="square" lIns="0" rIns="0">
            <a:noAutofit/>
          </a:bodyPr>
          <a:lstStyle/>
          <a:p>
            <a:pPr algn="ctr">
              <a:spcAft>
                <a:spcPts val="600"/>
              </a:spcAft>
            </a:pPr>
            <a:r>
              <a:rPr kumimoji="0" lang="en-US" sz="900" u="none" strike="noStrike" kern="1200" cap="none" spc="0" normalizeH="0" baseline="0" noProof="0" dirty="0">
                <a:ln>
                  <a:noFill/>
                </a:ln>
                <a:solidFill>
                  <a:srgbClr val="2D6352"/>
                </a:solidFill>
                <a:effectLst/>
                <a:uLnTx/>
                <a:uFillTx/>
                <a:latin typeface="Helvetica Neue" panose="02000503000000020004" pitchFamily="2" charset="0"/>
                <a:ea typeface="Helvetica Neue" panose="02000503000000020004" pitchFamily="2" charset="0"/>
                <a:cs typeface="Helvetica Neue" panose="02000503000000020004" pitchFamily="2" charset="0"/>
              </a:rPr>
              <a:t>Photo: Sandra Marquardt</a:t>
            </a:r>
            <a:endParaRPr lang="en-US" sz="900" dirty="0">
              <a:solidFill>
                <a:srgbClr val="2D6352"/>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1" name="TextBox 30">
            <a:extLst>
              <a:ext uri="{FF2B5EF4-FFF2-40B4-BE49-F238E27FC236}">
                <a16:creationId xmlns:a16="http://schemas.microsoft.com/office/drawing/2014/main" id="{BA9563B2-DEC7-7940-8E8F-BF3DEF430C30}"/>
              </a:ext>
            </a:extLst>
          </p:cNvPr>
          <p:cNvSpPr txBox="1"/>
          <p:nvPr/>
        </p:nvSpPr>
        <p:spPr>
          <a:xfrm>
            <a:off x="1485895" y="255221"/>
            <a:ext cx="6196912" cy="338554"/>
          </a:xfrm>
          <a:prstGeom prst="rect">
            <a:avLst/>
          </a:prstGeom>
          <a:noFill/>
        </p:spPr>
        <p:txBody>
          <a:bodyPr wrap="square">
            <a:spAutoFit/>
          </a:bodyPr>
          <a:lstStyle/>
          <a:p>
            <a:r>
              <a:rPr lang="en-US" sz="1600" dirty="0">
                <a:solidFill>
                  <a:srgbClr val="2D6352"/>
                </a:solidFill>
                <a:latin typeface="Helvetica Neue Light" panose="02000403000000020004" pitchFamily="2" charset="0"/>
                <a:ea typeface="Helvetica Neue Light" panose="02000403000000020004" pitchFamily="2" charset="0"/>
              </a:rPr>
              <a:t>2024 OSU HEMP WORKSHOP</a:t>
            </a:r>
          </a:p>
        </p:txBody>
      </p:sp>
      <p:sp>
        <p:nvSpPr>
          <p:cNvPr id="32" name="Title 4">
            <a:extLst>
              <a:ext uri="{FF2B5EF4-FFF2-40B4-BE49-F238E27FC236}">
                <a16:creationId xmlns:a16="http://schemas.microsoft.com/office/drawing/2014/main" id="{A3B00E70-4150-C146-B42C-A5859FE9CC12}"/>
              </a:ext>
            </a:extLst>
          </p:cNvPr>
          <p:cNvSpPr txBox="1">
            <a:spLocks/>
          </p:cNvSpPr>
          <p:nvPr/>
        </p:nvSpPr>
        <p:spPr>
          <a:xfrm>
            <a:off x="1485895" y="177746"/>
            <a:ext cx="10579608" cy="11887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lnSpc>
                <a:spcPts val="3240"/>
              </a:lnSpc>
              <a:defRPr/>
            </a:pP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BENEFITS OF HEMP</a:t>
            </a:r>
          </a:p>
        </p:txBody>
      </p:sp>
      <p:pic>
        <p:nvPicPr>
          <p:cNvPr id="2" name="Picture 1">
            <a:extLst>
              <a:ext uri="{FF2B5EF4-FFF2-40B4-BE49-F238E27FC236}">
                <a16:creationId xmlns:a16="http://schemas.microsoft.com/office/drawing/2014/main" id="{575F42A0-7C1F-4F33-1E04-AC47882002EE}"/>
              </a:ext>
            </a:extLst>
          </p:cNvPr>
          <p:cNvPicPr>
            <a:picLocks noChangeAspect="1" noChangeArrowheads="1"/>
          </p:cNvPicPr>
          <p:nvPr/>
        </p:nvPicPr>
        <p:blipFill>
          <a:blip r:embed="rId8"/>
          <a:srcRect/>
          <a:stretch/>
        </p:blipFill>
        <p:spPr bwMode="auto">
          <a:xfrm>
            <a:off x="609364" y="189697"/>
            <a:ext cx="876299"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Placeholder 2">
            <a:extLst>
              <a:ext uri="{FF2B5EF4-FFF2-40B4-BE49-F238E27FC236}">
                <a16:creationId xmlns:a16="http://schemas.microsoft.com/office/drawing/2014/main" id="{92A89E38-9655-1B57-F364-CE55F1825647}"/>
              </a:ext>
            </a:extLst>
          </p:cNvPr>
          <p:cNvPicPr>
            <a:picLocks/>
          </p:cNvPicPr>
          <p:nvPr/>
        </p:nvPicPr>
        <p:blipFill rotWithShape="1">
          <a:blip r:embed="rId9"/>
          <a:srcRect l="416" t="501" r="19889" b="36959"/>
          <a:stretch/>
        </p:blipFill>
        <p:spPr>
          <a:xfrm>
            <a:off x="761520" y="1620788"/>
            <a:ext cx="4379976" cy="4247938"/>
          </a:xfrm>
          <a:prstGeom prst="ellipse">
            <a:avLst/>
          </a:prstGeom>
          <a:effectLst>
            <a:outerShdw blurRad="50800" dist="38100" dir="2700000" algn="ctr" rotWithShape="0">
              <a:srgbClr val="000000">
                <a:alpha val="40000"/>
              </a:srgbClr>
            </a:outerShdw>
          </a:effectLst>
        </p:spPr>
      </p:pic>
    </p:spTree>
    <p:extLst>
      <p:ext uri="{BB962C8B-B14F-4D97-AF65-F5344CB8AC3E}">
        <p14:creationId xmlns:p14="http://schemas.microsoft.com/office/powerpoint/2010/main" val="2450194990"/>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A9E9EA-B6A0-4ADB-B3C2-46E072D82A86}"/>
              </a:ext>
            </a:extLst>
          </p:cNvPr>
          <p:cNvPicPr>
            <a:picLocks noChangeAspect="1"/>
          </p:cNvPicPr>
          <p:nvPr/>
        </p:nvPicPr>
        <p:blipFill rotWithShape="1">
          <a:blip r:embed="rId2"/>
          <a:srcRect l="21360" r="13430"/>
          <a:stretch/>
        </p:blipFill>
        <p:spPr>
          <a:xfrm>
            <a:off x="6229215" y="0"/>
            <a:ext cx="5962785" cy="6857990"/>
          </a:xfrm>
          <a:prstGeom prst="rect">
            <a:avLst/>
          </a:prstGeom>
        </p:spPr>
      </p:pic>
      <p:sp>
        <p:nvSpPr>
          <p:cNvPr id="7" name="Text Placeholder 2">
            <a:extLst>
              <a:ext uri="{FF2B5EF4-FFF2-40B4-BE49-F238E27FC236}">
                <a16:creationId xmlns:a16="http://schemas.microsoft.com/office/drawing/2014/main" id="{8AE0C439-B647-DF45-AB3B-BC9B62BEBE98}"/>
              </a:ext>
            </a:extLst>
          </p:cNvPr>
          <p:cNvSpPr txBox="1">
            <a:spLocks/>
          </p:cNvSpPr>
          <p:nvPr/>
        </p:nvSpPr>
        <p:spPr>
          <a:xfrm>
            <a:off x="1485896" y="1880715"/>
            <a:ext cx="4247248" cy="38436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buClr>
                <a:srgbClr val="2D6352"/>
              </a:buClr>
            </a:pP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Availability and use of synthetic pesticides on fiber hemp is likely to expand without commitment to/ research into no-to-low chemical pest management methods. </a:t>
            </a:r>
          </a:p>
          <a:p>
            <a:pPr fontAlgn="base">
              <a:buClr>
                <a:srgbClr val="2D6352"/>
              </a:buClr>
            </a:pP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Hemp has high fertilization needs, posing risks to air and water if synthetic fertilizers are the choice. Fertilizer production is also highly energy intensive.</a:t>
            </a:r>
          </a:p>
          <a:p>
            <a:pPr fontAlgn="base">
              <a:buClr>
                <a:srgbClr val="2D6352"/>
              </a:buClr>
            </a:pP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Greenhouse gas emissions from hemp production may increase further with increased mechanization, mostly fossil fuel-based.</a:t>
            </a:r>
          </a:p>
          <a:p>
            <a:pPr fontAlgn="base">
              <a:buClr>
                <a:srgbClr val="2D6352"/>
              </a:buClr>
            </a:pP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Need for respect of the human rights and wellbeing of all individuals involved, and production for textiles should not undermine food security. </a:t>
            </a:r>
          </a:p>
          <a:p>
            <a:pPr fontAlgn="base">
              <a:buClr>
                <a:srgbClr val="2D6352"/>
              </a:buClr>
            </a:pP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Unsubstantiated claims abound and should be substantiated or dropped.</a:t>
            </a:r>
          </a:p>
          <a:p>
            <a:pPr fontAlgn="base">
              <a:buClr>
                <a:srgbClr val="2D6352"/>
              </a:buClr>
            </a:pPr>
            <a:endParaRPr lang="en-US" sz="14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9" name="TextBox 8">
            <a:extLst>
              <a:ext uri="{FF2B5EF4-FFF2-40B4-BE49-F238E27FC236}">
                <a16:creationId xmlns:a16="http://schemas.microsoft.com/office/drawing/2014/main" id="{ECC4366D-0030-554A-A6D8-F7FA63F9AF95}"/>
              </a:ext>
            </a:extLst>
          </p:cNvPr>
          <p:cNvSpPr txBox="1"/>
          <p:nvPr/>
        </p:nvSpPr>
        <p:spPr>
          <a:xfrm>
            <a:off x="94209" y="6524087"/>
            <a:ext cx="5962785" cy="288432"/>
          </a:xfrm>
          <a:prstGeom prst="rect">
            <a:avLst/>
          </a:prstGeom>
          <a:noFill/>
          <a:ln>
            <a:noFill/>
          </a:ln>
        </p:spPr>
        <p:txBody>
          <a:bodyPr wrap="square" lIns="0" rIns="0">
            <a:noAutofit/>
          </a:bodyPr>
          <a:lstStyle/>
          <a:p>
            <a:pPr marL="0" marR="0" lvl="0" indent="0" algn="r" defTabSz="914400" rtl="0" eaLnBrk="1" fontAlgn="auto" latinLnBrk="0" hangingPunct="1">
              <a:spcBef>
                <a:spcPts val="0"/>
              </a:spcBef>
              <a:spcAft>
                <a:spcPts val="600"/>
              </a:spcAft>
              <a:buClrTx/>
              <a:buSzTx/>
              <a:buFontTx/>
              <a:buNone/>
              <a:tabLst/>
              <a:defRPr/>
            </a:pPr>
            <a:r>
              <a:rPr kumimoji="0" lang="en-US" sz="1050" u="none" strike="noStrike" kern="1200" cap="none" spc="0" normalizeH="0" baseline="0" noProof="0" dirty="0">
                <a:ln>
                  <a:noFill/>
                </a:ln>
                <a:solidFill>
                  <a:srgbClr val="2D6352"/>
                </a:solidFill>
                <a:effectLst/>
                <a:uLnTx/>
                <a:uFillTx/>
              </a:rPr>
              <a:t>Photo: Sandra Marquardt</a:t>
            </a:r>
          </a:p>
        </p:txBody>
      </p:sp>
      <p:sp>
        <p:nvSpPr>
          <p:cNvPr id="12" name="TextBox 11">
            <a:extLst>
              <a:ext uri="{FF2B5EF4-FFF2-40B4-BE49-F238E27FC236}">
                <a16:creationId xmlns:a16="http://schemas.microsoft.com/office/drawing/2014/main" id="{F7A3554A-EE78-F940-ADBD-E4C07E6B0A7B}"/>
              </a:ext>
            </a:extLst>
          </p:cNvPr>
          <p:cNvSpPr txBox="1"/>
          <p:nvPr/>
        </p:nvSpPr>
        <p:spPr>
          <a:xfrm>
            <a:off x="1507666" y="288432"/>
            <a:ext cx="6196912" cy="338554"/>
          </a:xfrm>
          <a:prstGeom prst="rect">
            <a:avLst/>
          </a:prstGeom>
          <a:noFill/>
        </p:spPr>
        <p:txBody>
          <a:bodyPr wrap="square">
            <a:spAutoFit/>
          </a:bodyPr>
          <a:lstStyle/>
          <a:p>
            <a:r>
              <a:rPr lang="en-US" sz="1600" dirty="0">
                <a:solidFill>
                  <a:srgbClr val="2D6352"/>
                </a:solidFill>
                <a:latin typeface="Helvetica Neue Light" panose="02000403000000020004" pitchFamily="2" charset="0"/>
                <a:ea typeface="Helvetica Neue Light" panose="02000403000000020004" pitchFamily="2" charset="0"/>
              </a:rPr>
              <a:t>2024 OSU HEMP WORKSHOP</a:t>
            </a:r>
          </a:p>
        </p:txBody>
      </p:sp>
      <p:sp>
        <p:nvSpPr>
          <p:cNvPr id="13" name="Title 4">
            <a:extLst>
              <a:ext uri="{FF2B5EF4-FFF2-40B4-BE49-F238E27FC236}">
                <a16:creationId xmlns:a16="http://schemas.microsoft.com/office/drawing/2014/main" id="{EA5A913A-F60B-5046-B986-6C0A7F9D7E59}"/>
              </a:ext>
            </a:extLst>
          </p:cNvPr>
          <p:cNvSpPr txBox="1">
            <a:spLocks/>
          </p:cNvSpPr>
          <p:nvPr/>
        </p:nvSpPr>
        <p:spPr>
          <a:xfrm>
            <a:off x="1485664" y="457709"/>
            <a:ext cx="10579608" cy="11887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lnSpc>
                <a:spcPts val="3240"/>
              </a:lnSpc>
              <a:defRPr/>
            </a:pP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CONCERNS AROUND </a:t>
            </a:r>
            <a:b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b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HEMP</a:t>
            </a:r>
          </a:p>
        </p:txBody>
      </p:sp>
      <p:pic>
        <p:nvPicPr>
          <p:cNvPr id="3" name="Picture 1">
            <a:extLst>
              <a:ext uri="{FF2B5EF4-FFF2-40B4-BE49-F238E27FC236}">
                <a16:creationId xmlns:a16="http://schemas.microsoft.com/office/drawing/2014/main" id="{D31E775D-7251-7A27-F2D5-C32F0D5604AB}"/>
              </a:ext>
            </a:extLst>
          </p:cNvPr>
          <p:cNvPicPr>
            <a:picLocks noChangeAspect="1" noChangeArrowheads="1"/>
          </p:cNvPicPr>
          <p:nvPr/>
        </p:nvPicPr>
        <p:blipFill>
          <a:blip r:embed="rId3"/>
          <a:srcRect/>
          <a:stretch/>
        </p:blipFill>
        <p:spPr bwMode="auto">
          <a:xfrm>
            <a:off x="609364" y="189697"/>
            <a:ext cx="876299"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220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close up of a plant&#10;&#10;Description automatically generated">
            <a:extLst>
              <a:ext uri="{FF2B5EF4-FFF2-40B4-BE49-F238E27FC236}">
                <a16:creationId xmlns:a16="http://schemas.microsoft.com/office/drawing/2014/main" id="{D84DC0C8-0AC3-D54E-A207-FD075E7BD38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3000" contrast="21000"/>
                    </a14:imgEffect>
                  </a14:imgLayer>
                </a14:imgProps>
              </a:ext>
            </a:extLst>
          </a:blip>
          <a:srcRect t="4440" b="3060"/>
          <a:stretch/>
        </p:blipFill>
        <p:spPr>
          <a:xfrm>
            <a:off x="20" y="10"/>
            <a:ext cx="6116549" cy="6857990"/>
          </a:xfrm>
          <a:prstGeom prst="rect">
            <a:avLst/>
          </a:prstGeom>
        </p:spPr>
      </p:pic>
      <p:sp>
        <p:nvSpPr>
          <p:cNvPr id="7" name="Text Placeholder 17">
            <a:extLst>
              <a:ext uri="{FF2B5EF4-FFF2-40B4-BE49-F238E27FC236}">
                <a16:creationId xmlns:a16="http://schemas.microsoft.com/office/drawing/2014/main" id="{6F23BC4E-6F1D-5144-A5B2-FD3A5101D08B}"/>
              </a:ext>
            </a:extLst>
          </p:cNvPr>
          <p:cNvSpPr txBox="1">
            <a:spLocks/>
          </p:cNvSpPr>
          <p:nvPr/>
        </p:nvSpPr>
        <p:spPr>
          <a:xfrm>
            <a:off x="6858000" y="863601"/>
            <a:ext cx="4594786" cy="49746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buClr>
                <a:srgbClr val="2D6352"/>
              </a:buClr>
            </a:pP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Pesticides (herbicides, insecticides, fungicides, etc.): </a:t>
            </a:r>
          </a:p>
          <a:p>
            <a:pPr fontAlgn="base">
              <a:buClr>
                <a:srgbClr val="2D6352"/>
              </a:buClr>
            </a:pP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Can cause cancer, birth defects, wildlife harm, air and water contamination, and more.</a:t>
            </a:r>
          </a:p>
          <a:p>
            <a:pPr fontAlgn="base">
              <a:buClr>
                <a:srgbClr val="2D6352"/>
              </a:buClr>
            </a:pP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Few pesticides are registered for use on hemp currently. </a:t>
            </a:r>
          </a:p>
          <a:p>
            <a:pPr fontAlgn="base">
              <a:buClr>
                <a:srgbClr val="2D6352"/>
              </a:buClr>
            </a:pP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China and Turkey: None  - UK: One</a:t>
            </a:r>
          </a:p>
          <a:p>
            <a:pPr fontAlgn="base">
              <a:buClr>
                <a:srgbClr val="2D6352"/>
              </a:buClr>
            </a:pP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US permits approximately 45 biological active ingredients (AI) and only one conventional AI - </a:t>
            </a:r>
            <a:r>
              <a:rPr lang="en-US" sz="1400" dirty="0" err="1">
                <a:latin typeface="Helvetica Neue Light" panose="02000403000000020004" pitchFamily="2" charset="0"/>
                <a:ea typeface="Helvetica Neue Light" panose="02000403000000020004" pitchFamily="2" charset="0"/>
                <a:cs typeface="Helvetica Neue" panose="02000503000000020004" pitchFamily="2" charset="0"/>
              </a:rPr>
              <a:t>ethalfluralin</a:t>
            </a: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 (</a:t>
            </a:r>
            <a:r>
              <a:rPr lang="en-US" sz="1400" dirty="0" err="1">
                <a:latin typeface="Helvetica Neue Light" panose="02000403000000020004" pitchFamily="2" charset="0"/>
                <a:ea typeface="Helvetica Neue Light" panose="02000403000000020004" pitchFamily="2" charset="0"/>
                <a:cs typeface="Helvetica Neue" panose="02000503000000020004" pitchFamily="2" charset="0"/>
              </a:rPr>
              <a:t>Sonalan</a:t>
            </a: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a:t>
            </a:r>
          </a:p>
          <a:p>
            <a:pPr fontAlgn="base">
              <a:buClr>
                <a:srgbClr val="2D6352"/>
              </a:buClr>
            </a:pP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More pesticides could become registered.</a:t>
            </a:r>
          </a:p>
          <a:p>
            <a:pPr fontAlgn="base">
              <a:buClr>
                <a:srgbClr val="2D6352"/>
              </a:buClr>
            </a:pP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Universities are researching the use of numerous conventional pesticides already registered for other crops.</a:t>
            </a:r>
          </a:p>
          <a:p>
            <a:pPr fontAlgn="base">
              <a:buClr>
                <a:srgbClr val="2D6352"/>
              </a:buClr>
            </a:pP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The Netherlands: Permits 25 active ingredients: ¼ are Highly Hazardous Pesticides (HHP) including glyphosate (Roundup™). </a:t>
            </a:r>
          </a:p>
        </p:txBody>
      </p:sp>
      <p:sp>
        <p:nvSpPr>
          <p:cNvPr id="16" name="TextBox 15">
            <a:extLst>
              <a:ext uri="{FF2B5EF4-FFF2-40B4-BE49-F238E27FC236}">
                <a16:creationId xmlns:a16="http://schemas.microsoft.com/office/drawing/2014/main" id="{B482AFF4-415E-4344-A469-6F209322D907}"/>
              </a:ext>
            </a:extLst>
          </p:cNvPr>
          <p:cNvSpPr txBox="1"/>
          <p:nvPr/>
        </p:nvSpPr>
        <p:spPr>
          <a:xfrm>
            <a:off x="1436109" y="191613"/>
            <a:ext cx="6196912" cy="338554"/>
          </a:xfrm>
          <a:prstGeom prst="rect">
            <a:avLst/>
          </a:prstGeom>
          <a:noFill/>
        </p:spPr>
        <p:txBody>
          <a:bodyPr wrap="square">
            <a:spAutoFit/>
          </a:bodyPr>
          <a:lstStyle/>
          <a:p>
            <a:r>
              <a:rPr lang="en-US" sz="1600" dirty="0">
                <a:solidFill>
                  <a:schemeClr val="bg1"/>
                </a:solidFill>
                <a:latin typeface="Helvetica Neue Light" panose="02000403000000020004" pitchFamily="2" charset="0"/>
                <a:ea typeface="Helvetica Neue Light" panose="02000403000000020004" pitchFamily="2" charset="0"/>
              </a:rPr>
              <a:t>2024 OSU HEMP WORKSHOP</a:t>
            </a:r>
          </a:p>
        </p:txBody>
      </p:sp>
      <p:sp>
        <p:nvSpPr>
          <p:cNvPr id="17" name="Title 4">
            <a:extLst>
              <a:ext uri="{FF2B5EF4-FFF2-40B4-BE49-F238E27FC236}">
                <a16:creationId xmlns:a16="http://schemas.microsoft.com/office/drawing/2014/main" id="{AAAC0641-1CA8-0548-B9C0-7EE5A72C912C}"/>
              </a:ext>
            </a:extLst>
          </p:cNvPr>
          <p:cNvSpPr txBox="1">
            <a:spLocks/>
          </p:cNvSpPr>
          <p:nvPr/>
        </p:nvSpPr>
        <p:spPr>
          <a:xfrm>
            <a:off x="1436109" y="376416"/>
            <a:ext cx="10579608" cy="11887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lnSpc>
                <a:spcPts val="3240"/>
              </a:lnSpc>
              <a:defRPr/>
            </a:pPr>
            <a:r>
              <a:rPr lang="en-US" sz="3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PESTICIDE USE </a:t>
            </a:r>
            <a:br>
              <a:rPr lang="en-US" sz="3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sz="3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ON HEMP</a:t>
            </a:r>
          </a:p>
        </p:txBody>
      </p:sp>
      <p:pic>
        <p:nvPicPr>
          <p:cNvPr id="2" name="Picture 1">
            <a:extLst>
              <a:ext uri="{FF2B5EF4-FFF2-40B4-BE49-F238E27FC236}">
                <a16:creationId xmlns:a16="http://schemas.microsoft.com/office/drawing/2014/main" id="{EB411705-3365-9206-1E82-CCB8070EF8E8}"/>
              </a:ext>
            </a:extLst>
          </p:cNvPr>
          <p:cNvPicPr>
            <a:picLocks noChangeAspect="1" noChangeArrowheads="1"/>
          </p:cNvPicPr>
          <p:nvPr/>
        </p:nvPicPr>
        <p:blipFill>
          <a:blip r:embed="rId4"/>
          <a:srcRect/>
          <a:stretch/>
        </p:blipFill>
        <p:spPr bwMode="auto">
          <a:xfrm>
            <a:off x="609364" y="189697"/>
            <a:ext cx="876299"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E489F44-6588-CA4E-9E00-FC20C962C292}"/>
              </a:ext>
            </a:extLst>
          </p:cNvPr>
          <p:cNvSpPr txBox="1"/>
          <p:nvPr/>
        </p:nvSpPr>
        <p:spPr>
          <a:xfrm>
            <a:off x="6342926" y="6522171"/>
            <a:ext cx="6096000" cy="288432"/>
          </a:xfrm>
          <a:prstGeom prst="rect">
            <a:avLst/>
          </a:prstGeom>
          <a:noFill/>
          <a:ln>
            <a:noFill/>
          </a:ln>
        </p:spPr>
        <p:txBody>
          <a:bodyPr wrap="square" lIns="0" rIns="0">
            <a:noAutofit/>
          </a:bodyPr>
          <a:lstStyle/>
          <a:p>
            <a:pPr marL="0" marR="0" lvl="0" indent="0" defTabSz="914400" rtl="0" eaLnBrk="1" fontAlgn="auto" latinLnBrk="0" hangingPunct="1">
              <a:spcBef>
                <a:spcPts val="0"/>
              </a:spcBef>
              <a:spcAft>
                <a:spcPts val="600"/>
              </a:spcAft>
              <a:buClrTx/>
              <a:buSzTx/>
              <a:buFontTx/>
              <a:buNone/>
              <a:tabLst/>
              <a:defRPr/>
            </a:pPr>
            <a:r>
              <a:rPr kumimoji="0" lang="en-US" sz="1050" u="none" strike="noStrike" kern="1200" cap="none" spc="0" normalizeH="0" baseline="0" noProof="0" dirty="0">
                <a:ln>
                  <a:noFill/>
                </a:ln>
                <a:solidFill>
                  <a:srgbClr val="2D6352"/>
                </a:solidFill>
                <a:effectLst/>
                <a:uLnTx/>
                <a:uFillTx/>
              </a:rPr>
              <a:t>Photo: Sandra Marquardt</a:t>
            </a:r>
          </a:p>
        </p:txBody>
      </p:sp>
    </p:spTree>
    <p:extLst>
      <p:ext uri="{BB962C8B-B14F-4D97-AF65-F5344CB8AC3E}">
        <p14:creationId xmlns:p14="http://schemas.microsoft.com/office/powerpoint/2010/main" val="3379155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01E400-90E9-5564-B895-7978C8029B62}"/>
              </a:ext>
            </a:extLst>
          </p:cNvPr>
          <p:cNvSpPr/>
          <p:nvPr/>
        </p:nvSpPr>
        <p:spPr>
          <a:xfrm>
            <a:off x="0" y="1882349"/>
            <a:ext cx="12192000" cy="3640690"/>
          </a:xfrm>
          <a:prstGeom prst="rect">
            <a:avLst/>
          </a:prstGeom>
          <a:solidFill>
            <a:srgbClr val="2D6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AB546A2F-D462-7E40-9DE5-3A478A8D3AA7}"/>
              </a:ext>
            </a:extLst>
          </p:cNvPr>
          <p:cNvSpPr txBox="1">
            <a:spLocks/>
          </p:cNvSpPr>
          <p:nvPr/>
        </p:nvSpPr>
        <p:spPr>
          <a:xfrm>
            <a:off x="6628655" y="2146875"/>
            <a:ext cx="4136723" cy="28312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i="1"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We’ve chosen to grow our hemp in an organic and regenerative fashion. </a:t>
            </a:r>
          </a:p>
          <a:p>
            <a:pPr marL="0" indent="0" algn="ctr">
              <a:buNone/>
            </a:pPr>
            <a:r>
              <a:rPr lang="en-US" sz="2000" i="1"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We look at weeds and pests and figure out how to grow hemp in a way that prevents problems without the use of synthetic pesticides and fertilizers and with growing healthy soils and communities.</a:t>
            </a:r>
          </a:p>
        </p:txBody>
      </p:sp>
      <p:pic>
        <p:nvPicPr>
          <p:cNvPr id="8" name="Picture Placeholder 7">
            <a:extLst>
              <a:ext uri="{FF2B5EF4-FFF2-40B4-BE49-F238E27FC236}">
                <a16:creationId xmlns:a16="http://schemas.microsoft.com/office/drawing/2014/main" id="{0ABD77A8-657D-6F40-9039-69928D1E265A}"/>
              </a:ext>
            </a:extLst>
          </p:cNvPr>
          <p:cNvPicPr>
            <a:picLocks noChangeAspect="1"/>
          </p:cNvPicPr>
          <p:nvPr/>
        </p:nvPicPr>
        <p:blipFill rotWithShape="1">
          <a:blip r:embed="rId2"/>
          <a:srcRect l="15186" t="73" r="28536" b="-73"/>
          <a:stretch/>
        </p:blipFill>
        <p:spPr>
          <a:xfrm>
            <a:off x="850754" y="1882348"/>
            <a:ext cx="3645190" cy="3643346"/>
          </a:xfrm>
          <a:prstGeom prst="roundRect">
            <a:avLst>
              <a:gd name="adj" fmla="val 0"/>
            </a:avLst>
          </a:prstGeom>
        </p:spPr>
      </p:pic>
      <p:sp>
        <p:nvSpPr>
          <p:cNvPr id="9" name="Text Placeholder 8">
            <a:extLst>
              <a:ext uri="{FF2B5EF4-FFF2-40B4-BE49-F238E27FC236}">
                <a16:creationId xmlns:a16="http://schemas.microsoft.com/office/drawing/2014/main" id="{4A661EBE-CE00-E741-B4A6-9AF279602CB7}"/>
              </a:ext>
            </a:extLst>
          </p:cNvPr>
          <p:cNvSpPr txBox="1">
            <a:spLocks/>
          </p:cNvSpPr>
          <p:nvPr/>
        </p:nvSpPr>
        <p:spPr>
          <a:xfrm>
            <a:off x="6420007" y="5059779"/>
            <a:ext cx="4554021" cy="2803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100" spc="3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RICK BROWN, HEMPFINITY</a:t>
            </a:r>
          </a:p>
        </p:txBody>
      </p:sp>
      <p:sp>
        <p:nvSpPr>
          <p:cNvPr id="10" name="TextBox 9">
            <a:extLst>
              <a:ext uri="{FF2B5EF4-FFF2-40B4-BE49-F238E27FC236}">
                <a16:creationId xmlns:a16="http://schemas.microsoft.com/office/drawing/2014/main" id="{66796244-6CD2-224C-9CAB-C40FF81368FD}"/>
              </a:ext>
            </a:extLst>
          </p:cNvPr>
          <p:cNvSpPr txBox="1"/>
          <p:nvPr/>
        </p:nvSpPr>
        <p:spPr>
          <a:xfrm>
            <a:off x="6226972" y="1754142"/>
            <a:ext cx="337765" cy="1200329"/>
          </a:xfrm>
          <a:prstGeom prst="rect">
            <a:avLst/>
          </a:prstGeom>
          <a:noFill/>
        </p:spPr>
        <p:txBody>
          <a:bodyPr wrap="square" rtlCol="0">
            <a:spAutoFit/>
          </a:bodyPr>
          <a:lstStyle/>
          <a:p>
            <a:r>
              <a:rPr lang="en-US" sz="7200" dirty="0">
                <a:solidFill>
                  <a:srgbClr val="AAB5A3"/>
                </a:solidFill>
                <a:latin typeface="Helvetica Neue" panose="02000503000000020004" pitchFamily="2" charset="0"/>
                <a:ea typeface="Helvetica Neue" panose="02000503000000020004" pitchFamily="2" charset="0"/>
                <a:cs typeface="Helvetica Neue" panose="02000503000000020004" pitchFamily="2" charset="0"/>
              </a:rPr>
              <a:t>“</a:t>
            </a:r>
            <a:endParaRPr lang="en-US" dirty="0">
              <a:solidFill>
                <a:srgbClr val="AAB5A3"/>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A8057004-38D8-D543-8729-AF4047806F8C}"/>
              </a:ext>
            </a:extLst>
          </p:cNvPr>
          <p:cNvSpPr txBox="1"/>
          <p:nvPr/>
        </p:nvSpPr>
        <p:spPr>
          <a:xfrm>
            <a:off x="9917683" y="4322710"/>
            <a:ext cx="542897" cy="1200329"/>
          </a:xfrm>
          <a:prstGeom prst="rect">
            <a:avLst/>
          </a:prstGeom>
          <a:noFill/>
        </p:spPr>
        <p:txBody>
          <a:bodyPr wrap="square" rtlCol="0">
            <a:spAutoFit/>
          </a:bodyPr>
          <a:lstStyle/>
          <a:p>
            <a:r>
              <a:rPr lang="en-US" sz="7200" dirty="0">
                <a:solidFill>
                  <a:srgbClr val="AAB5A3"/>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16" name="TextBox 15">
            <a:extLst>
              <a:ext uri="{FF2B5EF4-FFF2-40B4-BE49-F238E27FC236}">
                <a16:creationId xmlns:a16="http://schemas.microsoft.com/office/drawing/2014/main" id="{6FE3378F-59F5-BF4F-99CA-30A6E7F38FB0}"/>
              </a:ext>
            </a:extLst>
          </p:cNvPr>
          <p:cNvSpPr txBox="1"/>
          <p:nvPr/>
        </p:nvSpPr>
        <p:spPr>
          <a:xfrm>
            <a:off x="1543952" y="238933"/>
            <a:ext cx="6196912" cy="748923"/>
          </a:xfrm>
          <a:prstGeom prst="rect">
            <a:avLst/>
          </a:prstGeom>
          <a:noFill/>
        </p:spPr>
        <p:txBody>
          <a:bodyPr wrap="square">
            <a:spAutoFit/>
          </a:bodyPr>
          <a:lstStyle/>
          <a:p>
            <a:r>
              <a:rPr lang="en-US" sz="1600" dirty="0">
                <a:solidFill>
                  <a:srgbClr val="2D6352"/>
                </a:solidFill>
                <a:latin typeface="Helvetica Neue Light" panose="02000403000000020004" pitchFamily="2" charset="0"/>
                <a:ea typeface="Helvetica Neue Light" panose="02000403000000020004" pitchFamily="2" charset="0"/>
              </a:rPr>
              <a:t>2024 OSU HEMP WORKSHOP</a:t>
            </a:r>
          </a:p>
          <a:p>
            <a:pPr fontAlgn="base">
              <a:lnSpc>
                <a:spcPts val="3240"/>
              </a:lnSpc>
              <a:spcBef>
                <a:spcPct val="0"/>
              </a:spcBef>
              <a:defRPr/>
            </a:pP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RICK BROWN, HEMPFINITY</a:t>
            </a:r>
          </a:p>
        </p:txBody>
      </p:sp>
      <p:pic>
        <p:nvPicPr>
          <p:cNvPr id="2" name="Picture 1">
            <a:extLst>
              <a:ext uri="{FF2B5EF4-FFF2-40B4-BE49-F238E27FC236}">
                <a16:creationId xmlns:a16="http://schemas.microsoft.com/office/drawing/2014/main" id="{86BF6766-235F-BAB9-A10F-A52A7D27CEB1}"/>
              </a:ext>
            </a:extLst>
          </p:cNvPr>
          <p:cNvPicPr>
            <a:picLocks noChangeAspect="1" noChangeArrowheads="1"/>
          </p:cNvPicPr>
          <p:nvPr/>
        </p:nvPicPr>
        <p:blipFill>
          <a:blip r:embed="rId3"/>
          <a:srcRect/>
          <a:stretch/>
        </p:blipFill>
        <p:spPr bwMode="auto">
          <a:xfrm>
            <a:off x="609364" y="189697"/>
            <a:ext cx="876299"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39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4">
            <a:extLst>
              <a:ext uri="{FF2B5EF4-FFF2-40B4-BE49-F238E27FC236}">
                <a16:creationId xmlns:a16="http://schemas.microsoft.com/office/drawing/2014/main" id="{4D42CDE2-3D2C-2D4E-9988-30D7DCA9A69C}"/>
              </a:ext>
            </a:extLst>
          </p:cNvPr>
          <p:cNvSpPr txBox="1">
            <a:spLocks/>
          </p:cNvSpPr>
          <p:nvPr/>
        </p:nvSpPr>
        <p:spPr>
          <a:xfrm>
            <a:off x="350658" y="5137538"/>
            <a:ext cx="11490683" cy="179284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4" name="Picture 23">
            <a:extLst>
              <a:ext uri="{FF2B5EF4-FFF2-40B4-BE49-F238E27FC236}">
                <a16:creationId xmlns:a16="http://schemas.microsoft.com/office/drawing/2014/main" id="{F1F3054C-5D02-2E46-8D8A-0BD8DDD5ABE7}"/>
              </a:ext>
            </a:extLst>
          </p:cNvPr>
          <p:cNvPicPr>
            <a:picLocks noChangeAspect="1"/>
          </p:cNvPicPr>
          <p:nvPr/>
        </p:nvPicPr>
        <p:blipFill>
          <a:blip r:embed="rId4"/>
          <a:stretch>
            <a:fillRect/>
          </a:stretch>
        </p:blipFill>
        <p:spPr>
          <a:xfrm>
            <a:off x="5578806" y="1975667"/>
            <a:ext cx="5746898" cy="3454053"/>
          </a:xfrm>
          <a:prstGeom prst="rect">
            <a:avLst/>
          </a:prstGeom>
          <a:effectLst>
            <a:softEdge rad="0"/>
          </a:effectLst>
        </p:spPr>
      </p:pic>
      <p:sp>
        <p:nvSpPr>
          <p:cNvPr id="9" name="Rectangle 8">
            <a:extLst>
              <a:ext uri="{FF2B5EF4-FFF2-40B4-BE49-F238E27FC236}">
                <a16:creationId xmlns:a16="http://schemas.microsoft.com/office/drawing/2014/main" id="{E516827E-5129-6DCE-6F0B-B5BA1FE2673B}"/>
              </a:ext>
            </a:extLst>
          </p:cNvPr>
          <p:cNvSpPr/>
          <p:nvPr/>
        </p:nvSpPr>
        <p:spPr>
          <a:xfrm>
            <a:off x="4968828" y="1882348"/>
            <a:ext cx="6872513" cy="3640690"/>
          </a:xfrm>
          <a:prstGeom prst="rect">
            <a:avLst/>
          </a:prstGeom>
          <a:solidFill>
            <a:srgbClr val="92C239">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2D8BBC4-DDA2-C9A0-95B0-BEABD8E3A7C7}"/>
              </a:ext>
            </a:extLst>
          </p:cNvPr>
          <p:cNvSpPr/>
          <p:nvPr/>
        </p:nvSpPr>
        <p:spPr>
          <a:xfrm>
            <a:off x="0" y="1882349"/>
            <a:ext cx="5203371" cy="3640690"/>
          </a:xfrm>
          <a:prstGeom prst="rect">
            <a:avLst/>
          </a:prstGeom>
          <a:solidFill>
            <a:srgbClr val="2D6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23D712C-E4E8-876E-EC38-4AF0E9758A78}"/>
              </a:ext>
            </a:extLst>
          </p:cNvPr>
          <p:cNvSpPr txBox="1"/>
          <p:nvPr/>
        </p:nvSpPr>
        <p:spPr>
          <a:xfrm>
            <a:off x="649515" y="2102255"/>
            <a:ext cx="4020457" cy="3385542"/>
          </a:xfrm>
          <a:prstGeom prst="rect">
            <a:avLst/>
          </a:prstGeom>
          <a:noFill/>
        </p:spPr>
        <p:txBody>
          <a:bodyPr wrap="square">
            <a:spAutoFit/>
          </a:bodyPr>
          <a:lstStyle/>
          <a:p>
            <a:pPr marL="0" marR="0" indent="0">
              <a:spcBef>
                <a:spcPts val="0"/>
              </a:spcBef>
              <a:spcAft>
                <a:spcPts val="0"/>
              </a:spcAft>
              <a:tabLst>
                <a:tab pos="228600" algn="l"/>
                <a:tab pos="457200" algn="l"/>
              </a:tabLst>
            </a:pPr>
            <a:r>
              <a:rPr lang="en-US" sz="12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According to LCA accounting rules it is not possible to account for carbon sequestration if the carbon is sequestered for less than 100 years.</a:t>
            </a:r>
          </a:p>
          <a:p>
            <a:pPr marL="0" marR="0" indent="0">
              <a:spcBef>
                <a:spcPts val="0"/>
              </a:spcBef>
              <a:spcAft>
                <a:spcPts val="0"/>
              </a:spcAft>
              <a:tabLst>
                <a:tab pos="228600" algn="l"/>
                <a:tab pos="457200" algn="l"/>
              </a:tabLst>
            </a:pPr>
            <a:endParaRPr lang="en-US"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marR="0">
              <a:spcBef>
                <a:spcPts val="0"/>
              </a:spcBef>
              <a:spcAft>
                <a:spcPts val="1200"/>
              </a:spcAft>
            </a:pPr>
            <a:r>
              <a:rPr lang="en-US" sz="12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More guidance is needed for the hemp and the overall fiber and material industry regarding how to account for soil carbon sequestration. Once finalized, the </a:t>
            </a:r>
            <a:r>
              <a:rPr lang="en-US" sz="1200" u="sng"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GHG Protocol Land Sector Removals Guidance</a:t>
            </a:r>
            <a:r>
              <a:rPr lang="en-US" sz="12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will provide methods for accounting for land sector carbon removals from systems such as hemp cultivation.</a:t>
            </a:r>
          </a:p>
          <a:p>
            <a:r>
              <a:rPr lang="en-US"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So at this time, </a:t>
            </a:r>
            <a:r>
              <a:rPr lang="en-US" sz="12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it is not possible to include carbon sequestration in natural fibers, including hemp fiber, when calculating GHG emissions for natural fiber textiles. </a:t>
            </a:r>
          </a:p>
          <a:p>
            <a:endParaRPr lang="en-US" sz="12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r>
              <a:rPr lang="en-US" sz="12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(Nor acceptable to make such claims in promotional media which could lead to “greenwashing” concerns.) </a:t>
            </a:r>
          </a:p>
        </p:txBody>
      </p:sp>
      <p:sp>
        <p:nvSpPr>
          <p:cNvPr id="7" name="Rectangle 6">
            <a:extLst>
              <a:ext uri="{FF2B5EF4-FFF2-40B4-BE49-F238E27FC236}">
                <a16:creationId xmlns:a16="http://schemas.microsoft.com/office/drawing/2014/main" id="{25DC5D16-92E1-82FE-C6B8-6524A8CF00F1}"/>
              </a:ext>
            </a:extLst>
          </p:cNvPr>
          <p:cNvSpPr/>
          <p:nvPr/>
        </p:nvSpPr>
        <p:spPr>
          <a:xfrm>
            <a:off x="11611429" y="1882349"/>
            <a:ext cx="580570" cy="3640690"/>
          </a:xfrm>
          <a:prstGeom prst="rect">
            <a:avLst/>
          </a:prstGeom>
          <a:solidFill>
            <a:srgbClr val="2D6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69D16B3-FEB1-2447-8592-05129C98421D}"/>
              </a:ext>
            </a:extLst>
          </p:cNvPr>
          <p:cNvSpPr txBox="1"/>
          <p:nvPr/>
        </p:nvSpPr>
        <p:spPr>
          <a:xfrm>
            <a:off x="1485895" y="202467"/>
            <a:ext cx="6196912" cy="338554"/>
          </a:xfrm>
          <a:prstGeom prst="rect">
            <a:avLst/>
          </a:prstGeom>
          <a:noFill/>
        </p:spPr>
        <p:txBody>
          <a:bodyPr wrap="square">
            <a:spAutoFit/>
          </a:bodyPr>
          <a:lstStyle/>
          <a:p>
            <a:r>
              <a:rPr lang="en-US" sz="1600" dirty="0">
                <a:solidFill>
                  <a:srgbClr val="2D6352"/>
                </a:solidFill>
                <a:latin typeface="Helvetica Neue Light" panose="02000403000000020004" pitchFamily="2" charset="0"/>
                <a:ea typeface="Helvetica Neue Light" panose="02000403000000020004" pitchFamily="2" charset="0"/>
              </a:rPr>
              <a:t>2024 OSU HEMP WORKSHOP</a:t>
            </a:r>
          </a:p>
        </p:txBody>
      </p:sp>
      <p:sp>
        <p:nvSpPr>
          <p:cNvPr id="28" name="Title 4">
            <a:extLst>
              <a:ext uri="{FF2B5EF4-FFF2-40B4-BE49-F238E27FC236}">
                <a16:creationId xmlns:a16="http://schemas.microsoft.com/office/drawing/2014/main" id="{ED8659B2-5A43-C143-8029-A5B9CD558192}"/>
              </a:ext>
            </a:extLst>
          </p:cNvPr>
          <p:cNvSpPr txBox="1">
            <a:spLocks/>
          </p:cNvSpPr>
          <p:nvPr/>
        </p:nvSpPr>
        <p:spPr>
          <a:xfrm>
            <a:off x="1485895" y="189697"/>
            <a:ext cx="10579608" cy="11887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lnSpc>
                <a:spcPts val="3240"/>
              </a:lnSpc>
              <a:defRPr/>
            </a:pP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FIBER HEMP AND CO</a:t>
            </a:r>
            <a:r>
              <a:rPr lang="en-US" sz="3200" b="1" baseline="-25000"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2</a:t>
            </a: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 SEQUESTRATION CLAIMS</a:t>
            </a:r>
          </a:p>
        </p:txBody>
      </p:sp>
      <p:pic>
        <p:nvPicPr>
          <p:cNvPr id="2" name="Picture 1">
            <a:extLst>
              <a:ext uri="{FF2B5EF4-FFF2-40B4-BE49-F238E27FC236}">
                <a16:creationId xmlns:a16="http://schemas.microsoft.com/office/drawing/2014/main" id="{C0E817AC-E0A9-1F21-C44F-3A3937428D13}"/>
              </a:ext>
            </a:extLst>
          </p:cNvPr>
          <p:cNvPicPr>
            <a:picLocks noChangeAspect="1" noChangeArrowheads="1"/>
          </p:cNvPicPr>
          <p:nvPr/>
        </p:nvPicPr>
        <p:blipFill>
          <a:blip r:embed="rId6"/>
          <a:srcRect/>
          <a:stretch/>
        </p:blipFill>
        <p:spPr bwMode="auto">
          <a:xfrm>
            <a:off x="609364" y="189697"/>
            <a:ext cx="876299"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8E84C80-B025-C041-B79A-9BE6A4F409D1}"/>
              </a:ext>
            </a:extLst>
          </p:cNvPr>
          <p:cNvSpPr txBox="1"/>
          <p:nvPr/>
        </p:nvSpPr>
        <p:spPr>
          <a:xfrm>
            <a:off x="10380617" y="6569568"/>
            <a:ext cx="1811383" cy="288432"/>
          </a:xfrm>
          <a:prstGeom prst="rect">
            <a:avLst/>
          </a:prstGeom>
          <a:noFill/>
          <a:ln>
            <a:noFill/>
          </a:ln>
        </p:spPr>
        <p:txBody>
          <a:bodyPr wrap="square" lIns="0" rIns="0">
            <a:noAutofit/>
          </a:bodyPr>
          <a:lstStyle/>
          <a:p>
            <a:pPr marL="0" marR="0" lvl="0" indent="0" algn="ctr" defTabSz="914400" rtl="0" eaLnBrk="1" fontAlgn="auto" latinLnBrk="0" hangingPunct="1">
              <a:spcBef>
                <a:spcPts val="0"/>
              </a:spcBef>
              <a:spcAft>
                <a:spcPts val="600"/>
              </a:spcAft>
              <a:buClrTx/>
              <a:buSzTx/>
              <a:buFontTx/>
              <a:buNone/>
              <a:tabLst/>
              <a:defRPr/>
            </a:pPr>
            <a:r>
              <a:rPr kumimoji="0" lang="en-US" sz="1050" u="none" strike="noStrike" kern="1200" cap="none" spc="0" normalizeH="0" baseline="0" noProof="0" dirty="0">
                <a:ln>
                  <a:noFill/>
                </a:ln>
                <a:solidFill>
                  <a:srgbClr val="2D6352"/>
                </a:solidFill>
                <a:effectLst/>
                <a:uLnTx/>
                <a:uFillTx/>
                <a:latin typeface="Helvetica Neue" panose="02000503000000020004" pitchFamily="2" charset="0"/>
                <a:ea typeface="Helvetica Neue" panose="02000503000000020004" pitchFamily="2" charset="0"/>
                <a:cs typeface="Helvetica Neue" panose="02000503000000020004" pitchFamily="2" charset="0"/>
              </a:rPr>
              <a:t>Image: Textile Exchange</a:t>
            </a:r>
          </a:p>
        </p:txBody>
      </p:sp>
    </p:spTree>
    <p:extLst>
      <p:ext uri="{BB962C8B-B14F-4D97-AF65-F5344CB8AC3E}">
        <p14:creationId xmlns:p14="http://schemas.microsoft.com/office/powerpoint/2010/main" val="3300387671"/>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close-up of a plant&#10;&#10;Description automatically generated">
            <a:extLst>
              <a:ext uri="{FF2B5EF4-FFF2-40B4-BE49-F238E27FC236}">
                <a16:creationId xmlns:a16="http://schemas.microsoft.com/office/drawing/2014/main" id="{E06B2A36-7412-72B3-2FD7-92D818838211}"/>
              </a:ext>
            </a:extLst>
          </p:cNvPr>
          <p:cNvPicPr>
            <a:picLocks noChangeAspect="1"/>
          </p:cNvPicPr>
          <p:nvPr/>
        </p:nvPicPr>
        <p:blipFill rotWithShape="1">
          <a:blip r:embed="rId4"/>
          <a:srcRect l="10521" b="15506"/>
          <a:stretch/>
        </p:blipFill>
        <p:spPr>
          <a:xfrm>
            <a:off x="-1" y="-5311"/>
            <a:ext cx="6124667" cy="6863312"/>
          </a:xfrm>
          <a:prstGeom prst="rect">
            <a:avLst/>
          </a:prstGeom>
        </p:spPr>
      </p:pic>
      <p:sp>
        <p:nvSpPr>
          <p:cNvPr id="7" name="Text Placeholder 6">
            <a:extLst>
              <a:ext uri="{FF2B5EF4-FFF2-40B4-BE49-F238E27FC236}">
                <a16:creationId xmlns:a16="http://schemas.microsoft.com/office/drawing/2014/main" id="{62ED64B4-6F21-ED4D-BA71-32C4F9AC9DDA}"/>
              </a:ext>
            </a:extLst>
          </p:cNvPr>
          <p:cNvSpPr txBox="1">
            <a:spLocks/>
          </p:cNvSpPr>
          <p:nvPr/>
        </p:nvSpPr>
        <p:spPr>
          <a:xfrm>
            <a:off x="6515100" y="504316"/>
            <a:ext cx="5154930" cy="5970396"/>
          </a:xfrm>
          <a:prstGeom prst="rect">
            <a:avLst/>
          </a:prstGeom>
          <a:no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10000"/>
              </a:lnSpc>
              <a:buClr>
                <a:srgbClr val="2D6352"/>
              </a:buClr>
            </a:pPr>
            <a:r>
              <a:rPr lang="en-US" sz="1400" spc="10" dirty="0">
                <a:latin typeface="Helvetica Neue Light" panose="02000403000000020004" pitchFamily="2" charset="0"/>
                <a:ea typeface="Helvetica Neue Light" panose="02000403000000020004" pitchFamily="2" charset="0"/>
                <a:cs typeface="Helvetica Neue" panose="02000503000000020004" pitchFamily="2" charset="0"/>
              </a:rPr>
              <a:t>Several production standards are already in place that address a variety of topics including pesticide and fertilizer use, water use, greenhouse gas mitigation, soil health, biodiversity, land use change, as well as human rights.</a:t>
            </a:r>
          </a:p>
          <a:p>
            <a:pPr marL="0" indent="0" algn="ctr" fontAlgn="base">
              <a:lnSpc>
                <a:spcPct val="110000"/>
              </a:lnSpc>
              <a:buClr>
                <a:srgbClr val="2D6352"/>
              </a:buClr>
              <a:buNone/>
            </a:pPr>
            <a:r>
              <a:rPr lang="en-US" sz="1400" spc="10" dirty="0">
                <a:latin typeface="Helvetica Neue Light" panose="02000403000000020004" pitchFamily="2" charset="0"/>
                <a:ea typeface="Helvetica Neue Light" panose="02000403000000020004" pitchFamily="2" charset="0"/>
                <a:cs typeface="Helvetica Neue" panose="02000503000000020004" pitchFamily="2" charset="0"/>
              </a:rPr>
              <a:t>Organic </a:t>
            </a:r>
          </a:p>
          <a:p>
            <a:pPr marL="0" indent="0" algn="ctr" fontAlgn="base">
              <a:lnSpc>
                <a:spcPct val="110000"/>
              </a:lnSpc>
              <a:buClr>
                <a:srgbClr val="2D6352"/>
              </a:buClr>
              <a:buNone/>
            </a:pPr>
            <a:r>
              <a:rPr lang="en-US" sz="1400" spc="10" dirty="0">
                <a:latin typeface="Helvetica Neue Light" panose="02000403000000020004" pitchFamily="2" charset="0"/>
                <a:ea typeface="Helvetica Neue Light" panose="02000403000000020004" pitchFamily="2" charset="0"/>
                <a:cs typeface="Helvetica Neue" panose="02000503000000020004" pitchFamily="2" charset="0"/>
              </a:rPr>
              <a:t>Regenerative Organic Certified </a:t>
            </a:r>
          </a:p>
          <a:p>
            <a:pPr marL="0" indent="0" algn="ctr" fontAlgn="base">
              <a:lnSpc>
                <a:spcPct val="110000"/>
              </a:lnSpc>
              <a:buClr>
                <a:srgbClr val="2D6352"/>
              </a:buClr>
              <a:buNone/>
            </a:pPr>
            <a:r>
              <a:rPr lang="en-US" sz="1400" spc="10" dirty="0">
                <a:latin typeface="Helvetica Neue Light" panose="02000403000000020004" pitchFamily="2" charset="0"/>
                <a:ea typeface="Helvetica Neue Light" panose="02000403000000020004" pitchFamily="2" charset="0"/>
                <a:cs typeface="Helvetica Neue" panose="02000503000000020004" pitchFamily="2" charset="0"/>
              </a:rPr>
              <a:t>ISCC (International Carbon and </a:t>
            </a:r>
            <a:br>
              <a:rPr lang="en-US" sz="1400" spc="10" dirty="0">
                <a:latin typeface="Helvetica Neue Light" panose="02000403000000020004" pitchFamily="2" charset="0"/>
                <a:ea typeface="Helvetica Neue Light" panose="02000403000000020004" pitchFamily="2" charset="0"/>
                <a:cs typeface="Helvetica Neue" panose="02000503000000020004" pitchFamily="2" charset="0"/>
              </a:rPr>
            </a:br>
            <a:r>
              <a:rPr lang="en-US" sz="1400" spc="10" dirty="0">
                <a:latin typeface="Helvetica Neue Light" panose="02000403000000020004" pitchFamily="2" charset="0"/>
                <a:ea typeface="Helvetica Neue Light" panose="02000403000000020004" pitchFamily="2" charset="0"/>
                <a:cs typeface="Helvetica Neue" panose="02000503000000020004" pitchFamily="2" charset="0"/>
              </a:rPr>
              <a:t>Sustainability Certification)</a:t>
            </a:r>
            <a:br>
              <a:rPr lang="en-US" sz="1400" spc="10" dirty="0">
                <a:latin typeface="Helvetica Neue Light" panose="02000403000000020004" pitchFamily="2" charset="0"/>
                <a:ea typeface="Helvetica Neue Light" panose="02000403000000020004" pitchFamily="2" charset="0"/>
                <a:cs typeface="Helvetica Neue" panose="02000503000000020004" pitchFamily="2" charset="0"/>
              </a:rPr>
            </a:br>
            <a:endParaRPr lang="en-US" sz="1400" spc="10" dirty="0">
              <a:latin typeface="Helvetica Neue Light" panose="02000403000000020004" pitchFamily="2" charset="0"/>
              <a:ea typeface="Helvetica Neue Light" panose="02000403000000020004" pitchFamily="2" charset="0"/>
              <a:cs typeface="Helvetica Neue" panose="02000503000000020004" pitchFamily="2" charset="0"/>
            </a:endParaRPr>
          </a:p>
          <a:p>
            <a:pPr fontAlgn="base">
              <a:lnSpc>
                <a:spcPct val="110000"/>
              </a:lnSpc>
              <a:buClr>
                <a:srgbClr val="2D6352"/>
              </a:buClr>
            </a:pPr>
            <a:r>
              <a:rPr lang="en-US" sz="1400" spc="10" dirty="0" err="1">
                <a:latin typeface="Helvetica Neue Light" panose="02000403000000020004" pitchFamily="2" charset="0"/>
                <a:ea typeface="Helvetica Neue Light" panose="02000403000000020004" pitchFamily="2" charset="0"/>
                <a:cs typeface="Helvetica Neue" panose="02000503000000020004" pitchFamily="2" charset="0"/>
              </a:rPr>
              <a:t>INCCert</a:t>
            </a:r>
            <a:r>
              <a:rPr lang="en-US" sz="1400" spc="10" dirty="0">
                <a:latin typeface="Helvetica Neue Light" panose="02000403000000020004" pitchFamily="2" charset="0"/>
                <a:ea typeface="Helvetica Neue Light" panose="02000403000000020004" pitchFamily="2" charset="0"/>
                <a:cs typeface="Helvetica Neue" panose="02000503000000020004" pitchFamily="2" charset="0"/>
              </a:rPr>
              <a:t>: Developing the Responsible Hemp Standard. Focus is on hemp fiber farming practices (water use, pesticides, fertilizers, etc.), and supply chain traceability. Being piloted in the U.S., Europe, and Latin America. </a:t>
            </a:r>
          </a:p>
          <a:p>
            <a:pPr fontAlgn="base">
              <a:lnSpc>
                <a:spcPct val="110000"/>
              </a:lnSpc>
              <a:buClr>
                <a:srgbClr val="2D6352"/>
              </a:buClr>
            </a:pPr>
            <a:r>
              <a:rPr lang="en-US" sz="1400" spc="10" dirty="0">
                <a:latin typeface="Helvetica Neue Light" panose="02000403000000020004" pitchFamily="2" charset="0"/>
                <a:ea typeface="Helvetica Neue Light" panose="02000403000000020004" pitchFamily="2" charset="0"/>
                <a:cs typeface="Helvetica Neue" panose="02000503000000020004" pitchFamily="2" charset="0"/>
              </a:rPr>
              <a:t>ASTM and the Federation of International Hemp Organization (FIHO) in March 2024, inked an agreement to create a portfolio of hemp-related standards similar to those for cotton. </a:t>
            </a:r>
          </a:p>
          <a:p>
            <a:pPr fontAlgn="base">
              <a:lnSpc>
                <a:spcPct val="110000"/>
              </a:lnSpc>
              <a:buClr>
                <a:srgbClr val="2D6352"/>
              </a:buClr>
            </a:pPr>
            <a:r>
              <a:rPr lang="en-US" sz="1400" dirty="0">
                <a:latin typeface="Helvetica Neue Light" panose="02000403000000020004"/>
                <a:ea typeface="Helvetica Neue" panose="02000503000000020004" pitchFamily="2" charset="0"/>
                <a:cs typeface="Helvetica Neue" panose="02000503000000020004" pitchFamily="2" charset="0"/>
              </a:rPr>
              <a:t>NOTE: Claims supporting “regenerative” production – other than “regenerative organic” - are largely unverified and not outcome- or measurement-based at this time. </a:t>
            </a:r>
            <a:endParaRPr lang="en-US" sz="1400" spc="10" dirty="0">
              <a:latin typeface="Helvetica Neue Light" panose="02000403000000020004"/>
              <a:ea typeface="Helvetica Neue" panose="02000503000000020004" pitchFamily="2" charset="0"/>
              <a:cs typeface="Helvetica Neue" panose="02000503000000020004" pitchFamily="2" charset="0"/>
            </a:endParaRPr>
          </a:p>
          <a:p>
            <a:pPr fontAlgn="base">
              <a:lnSpc>
                <a:spcPct val="110000"/>
              </a:lnSpc>
              <a:buClr>
                <a:srgbClr val="2D6352"/>
              </a:buClr>
            </a:pPr>
            <a:endParaRPr lang="en-US" sz="1400" spc="1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25" name="Title 4">
            <a:extLst>
              <a:ext uri="{FF2B5EF4-FFF2-40B4-BE49-F238E27FC236}">
                <a16:creationId xmlns:a16="http://schemas.microsoft.com/office/drawing/2014/main" id="{C62010DC-702C-C74A-B4D4-2F363BD82FAA}"/>
              </a:ext>
            </a:extLst>
          </p:cNvPr>
          <p:cNvSpPr txBox="1">
            <a:spLocks/>
          </p:cNvSpPr>
          <p:nvPr/>
        </p:nvSpPr>
        <p:spPr>
          <a:xfrm>
            <a:off x="6636032" y="680488"/>
            <a:ext cx="10579608" cy="11887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lnSpc>
                <a:spcPts val="3240"/>
              </a:lnSpc>
              <a:defRPr/>
            </a:pPr>
            <a:endParaRPr lang="en-US" sz="3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25B7F105-CC3F-8CCD-1753-72E9B3E876F8}"/>
              </a:ext>
            </a:extLst>
          </p:cNvPr>
          <p:cNvSpPr txBox="1"/>
          <p:nvPr/>
        </p:nvSpPr>
        <p:spPr>
          <a:xfrm>
            <a:off x="1436109" y="191613"/>
            <a:ext cx="6196912" cy="338554"/>
          </a:xfrm>
          <a:prstGeom prst="rect">
            <a:avLst/>
          </a:prstGeom>
          <a:noFill/>
        </p:spPr>
        <p:txBody>
          <a:bodyPr wrap="square">
            <a:spAutoFit/>
          </a:bodyPr>
          <a:lstStyle/>
          <a:p>
            <a:r>
              <a:rPr lang="en-US" sz="1600" dirty="0">
                <a:solidFill>
                  <a:srgbClr val="2D6352"/>
                </a:solidFill>
                <a:latin typeface="Helvetica Neue Light" panose="02000403000000020004" pitchFamily="2" charset="0"/>
                <a:ea typeface="Helvetica Neue Light" panose="02000403000000020004" pitchFamily="2" charset="0"/>
              </a:rPr>
              <a:t>2024 OSU HEMP WORKSHOP</a:t>
            </a:r>
          </a:p>
        </p:txBody>
      </p:sp>
      <p:sp>
        <p:nvSpPr>
          <p:cNvPr id="3" name="Title 4">
            <a:extLst>
              <a:ext uri="{FF2B5EF4-FFF2-40B4-BE49-F238E27FC236}">
                <a16:creationId xmlns:a16="http://schemas.microsoft.com/office/drawing/2014/main" id="{B6DA8D1F-7B58-5BC8-57B6-BCEB95CC68A2}"/>
              </a:ext>
            </a:extLst>
          </p:cNvPr>
          <p:cNvSpPr txBox="1">
            <a:spLocks/>
          </p:cNvSpPr>
          <p:nvPr/>
        </p:nvSpPr>
        <p:spPr>
          <a:xfrm>
            <a:off x="1436109" y="239072"/>
            <a:ext cx="3063320" cy="18007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lnSpc>
                <a:spcPts val="3240"/>
              </a:lnSpc>
              <a:defRPr/>
            </a:pPr>
            <a:r>
              <a:rPr lang="en-US" sz="3200" b="1" dirty="0">
                <a:solidFill>
                  <a:srgbClr val="2D6352"/>
                </a:solidFill>
                <a:latin typeface="Helvetica Neue" panose="02000503000000020004" pitchFamily="2" charset="0"/>
                <a:ea typeface="Helvetica Neue" panose="02000503000000020004" pitchFamily="2" charset="0"/>
                <a:cs typeface="Helvetica Neue" panose="02000503000000020004" pitchFamily="2" charset="0"/>
              </a:rPr>
              <a:t>FIBER HEMP </a:t>
            </a:r>
          </a:p>
          <a:p>
            <a:pPr fontAlgn="base">
              <a:lnSpc>
                <a:spcPts val="3240"/>
              </a:lnSpc>
              <a:defRPr/>
            </a:pPr>
            <a:r>
              <a:rPr lang="en-US" sz="3200" b="1" dirty="0">
                <a:solidFill>
                  <a:srgbClr val="2D6352"/>
                </a:solidFill>
                <a:latin typeface="Helvetica Neue" panose="02000503000000020004" pitchFamily="2" charset="0"/>
                <a:ea typeface="Helvetica Neue" panose="02000503000000020004" pitchFamily="2" charset="0"/>
                <a:cs typeface="Helvetica Neue" panose="02000503000000020004" pitchFamily="2" charset="0"/>
              </a:rPr>
              <a:t>PRODUCTION </a:t>
            </a:r>
          </a:p>
          <a:p>
            <a:pPr fontAlgn="base">
              <a:lnSpc>
                <a:spcPts val="3240"/>
              </a:lnSpc>
              <a:defRPr/>
            </a:pPr>
            <a:r>
              <a:rPr lang="en-US" sz="3200" b="1" dirty="0">
                <a:solidFill>
                  <a:srgbClr val="2D6352"/>
                </a:solidFill>
                <a:latin typeface="Helvetica Neue" panose="02000503000000020004" pitchFamily="2" charset="0"/>
                <a:ea typeface="Helvetica Neue" panose="02000503000000020004" pitchFamily="2" charset="0"/>
                <a:cs typeface="Helvetica Neue" panose="02000503000000020004" pitchFamily="2" charset="0"/>
              </a:rPr>
              <a:t>STANDARDS</a:t>
            </a:r>
          </a:p>
        </p:txBody>
      </p:sp>
      <p:pic>
        <p:nvPicPr>
          <p:cNvPr id="5" name="Picture 4">
            <a:extLst>
              <a:ext uri="{FF2B5EF4-FFF2-40B4-BE49-F238E27FC236}">
                <a16:creationId xmlns:a16="http://schemas.microsoft.com/office/drawing/2014/main" id="{C7B22F66-C586-F76D-3685-EA11A6E20F13}"/>
              </a:ext>
            </a:extLst>
          </p:cNvPr>
          <p:cNvPicPr>
            <a:picLocks noChangeAspect="1" noChangeArrowheads="1"/>
          </p:cNvPicPr>
          <p:nvPr/>
        </p:nvPicPr>
        <p:blipFill>
          <a:blip r:embed="rId5"/>
          <a:srcRect/>
          <a:stretch/>
        </p:blipFill>
        <p:spPr bwMode="auto">
          <a:xfrm>
            <a:off x="609364" y="189697"/>
            <a:ext cx="876299"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51B2BFD-C8ED-914F-A088-DF9CC6F67B38}"/>
              </a:ext>
            </a:extLst>
          </p:cNvPr>
          <p:cNvSpPr txBox="1"/>
          <p:nvPr/>
        </p:nvSpPr>
        <p:spPr>
          <a:xfrm>
            <a:off x="3941034" y="6574900"/>
            <a:ext cx="6096000" cy="288432"/>
          </a:xfrm>
          <a:prstGeom prst="rect">
            <a:avLst/>
          </a:prstGeom>
          <a:noFill/>
          <a:ln>
            <a:noFill/>
          </a:ln>
        </p:spPr>
        <p:txBody>
          <a:bodyPr wrap="square" lIns="0" rIns="0">
            <a:noAutofit/>
          </a:bodyPr>
          <a:lstStyle/>
          <a:p>
            <a:pPr marL="0" marR="0" lvl="0" indent="0" algn="ctr" defTabSz="914400" rtl="0" eaLnBrk="1" fontAlgn="auto" latinLnBrk="0" hangingPunct="1">
              <a:spcBef>
                <a:spcPts val="0"/>
              </a:spcBef>
              <a:spcAft>
                <a:spcPts val="600"/>
              </a:spcAft>
              <a:buClrTx/>
              <a:buSzTx/>
              <a:buFontTx/>
              <a:buNone/>
              <a:tabLst/>
              <a:defRPr/>
            </a:pPr>
            <a:r>
              <a:rPr kumimoji="0" lang="en-US" sz="1050" u="none" strike="noStrike" kern="1200" cap="none" spc="0" normalizeH="0" baseline="0" noProof="0" dirty="0">
                <a:ln>
                  <a:noFill/>
                </a:ln>
                <a:solidFill>
                  <a:srgbClr val="2D6352"/>
                </a:solidFill>
                <a:effectLst/>
                <a:uLnTx/>
                <a:uFillTx/>
              </a:rPr>
              <a:t>Photo: Sandra Marquardt</a:t>
            </a:r>
          </a:p>
        </p:txBody>
      </p:sp>
    </p:spTree>
    <p:extLst>
      <p:ext uri="{BB962C8B-B14F-4D97-AF65-F5344CB8AC3E}">
        <p14:creationId xmlns:p14="http://schemas.microsoft.com/office/powerpoint/2010/main" val="2121087000"/>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2CB071-FE0A-224C-B5BB-14DBCC28E1C4}"/>
              </a:ext>
            </a:extLst>
          </p:cNvPr>
          <p:cNvSpPr/>
          <p:nvPr/>
        </p:nvSpPr>
        <p:spPr>
          <a:xfrm>
            <a:off x="0" y="5416556"/>
            <a:ext cx="12192000" cy="1011458"/>
          </a:xfrm>
          <a:prstGeom prst="rect">
            <a:avLst/>
          </a:prstGeom>
          <a:solidFill>
            <a:srgbClr val="2D6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D6352"/>
              </a:solidFill>
            </a:endParaRPr>
          </a:p>
        </p:txBody>
      </p:sp>
      <p:pic>
        <p:nvPicPr>
          <p:cNvPr id="23" name="Picture 22">
            <a:extLst>
              <a:ext uri="{FF2B5EF4-FFF2-40B4-BE49-F238E27FC236}">
                <a16:creationId xmlns:a16="http://schemas.microsoft.com/office/drawing/2014/main" id="{EADFF366-90F9-6318-B490-47E8D5EA8B4C}"/>
              </a:ext>
            </a:extLst>
          </p:cNvPr>
          <p:cNvPicPr>
            <a:picLocks noChangeAspect="1"/>
          </p:cNvPicPr>
          <p:nvPr/>
        </p:nvPicPr>
        <p:blipFill>
          <a:blip r:embed="rId3"/>
          <a:srcRect l="12500" r="12500"/>
          <a:stretch/>
        </p:blipFill>
        <p:spPr>
          <a:xfrm>
            <a:off x="3894726" y="1555880"/>
            <a:ext cx="3259547" cy="3259547"/>
          </a:xfrm>
          <a:prstGeom prst="rect">
            <a:avLst/>
          </a:prstGeom>
        </p:spPr>
      </p:pic>
      <p:pic>
        <p:nvPicPr>
          <p:cNvPr id="3" name="Picture 2" descr="A person standing in a field of plants&#10;&#10;Description automatically generated">
            <a:extLst>
              <a:ext uri="{FF2B5EF4-FFF2-40B4-BE49-F238E27FC236}">
                <a16:creationId xmlns:a16="http://schemas.microsoft.com/office/drawing/2014/main" id="{58A69CF1-8F36-65BF-E5AE-328678E3F038}"/>
              </a:ext>
            </a:extLst>
          </p:cNvPr>
          <p:cNvPicPr>
            <a:picLocks noChangeAspect="1"/>
          </p:cNvPicPr>
          <p:nvPr/>
        </p:nvPicPr>
        <p:blipFill rotWithShape="1">
          <a:blip r:embed="rId4"/>
          <a:srcRect l="-1990" t="-1134" r="375" b="1265"/>
          <a:stretch/>
        </p:blipFill>
        <p:spPr>
          <a:xfrm>
            <a:off x="1317101" y="1560163"/>
            <a:ext cx="2317639" cy="3255264"/>
          </a:xfrm>
          <a:prstGeom prst="rect">
            <a:avLst/>
          </a:prstGeom>
        </p:spPr>
      </p:pic>
      <p:pic>
        <p:nvPicPr>
          <p:cNvPr id="8" name="Picture 7" descr="A person standing in front of a stack of hay&#10;&#10;Description automatically generated">
            <a:extLst>
              <a:ext uri="{FF2B5EF4-FFF2-40B4-BE49-F238E27FC236}">
                <a16:creationId xmlns:a16="http://schemas.microsoft.com/office/drawing/2014/main" id="{C0F12D84-7AC6-58F5-0A2B-5D0C64FD14D6}"/>
              </a:ext>
            </a:extLst>
          </p:cNvPr>
          <p:cNvPicPr>
            <a:picLocks noChangeAspect="1"/>
          </p:cNvPicPr>
          <p:nvPr/>
        </p:nvPicPr>
        <p:blipFill rotWithShape="1">
          <a:blip r:embed="rId5"/>
          <a:srcRect t="19213" b="10037"/>
          <a:stretch/>
        </p:blipFill>
        <p:spPr>
          <a:xfrm>
            <a:off x="7414259" y="1576647"/>
            <a:ext cx="3259547" cy="3259547"/>
          </a:xfrm>
          <a:prstGeom prst="rect">
            <a:avLst/>
          </a:prstGeom>
        </p:spPr>
      </p:pic>
      <p:sp>
        <p:nvSpPr>
          <p:cNvPr id="5" name="TextBox 4">
            <a:extLst>
              <a:ext uri="{FF2B5EF4-FFF2-40B4-BE49-F238E27FC236}">
                <a16:creationId xmlns:a16="http://schemas.microsoft.com/office/drawing/2014/main" id="{35E1973E-0DF4-3625-EB39-383BEBAE63C7}"/>
              </a:ext>
            </a:extLst>
          </p:cNvPr>
          <p:cNvSpPr txBox="1"/>
          <p:nvPr/>
        </p:nvSpPr>
        <p:spPr>
          <a:xfrm>
            <a:off x="1485664" y="470020"/>
            <a:ext cx="6356958" cy="313932"/>
          </a:xfrm>
          <a:prstGeom prst="rect">
            <a:avLst/>
          </a:prstGeom>
          <a:noFill/>
        </p:spPr>
        <p:txBody>
          <a:bodyPr wrap="square">
            <a:spAutoFit/>
          </a:bodyPr>
          <a:lstStyle/>
          <a:p>
            <a:pPr>
              <a:lnSpc>
                <a:spcPct val="90000"/>
              </a:lnSpc>
              <a:spcBef>
                <a:spcPct val="0"/>
              </a:spcBef>
            </a:pPr>
            <a:r>
              <a:rPr lang="en-US" sz="1600" dirty="0">
                <a:solidFill>
                  <a:srgbClr val="92C239"/>
                </a:solidFill>
                <a:effectLst/>
                <a:latin typeface="Helvetica Neue Light" panose="02000403000000020004" pitchFamily="2" charset="0"/>
                <a:ea typeface="Helvetica Neue Light" panose="02000403000000020004" pitchFamily="2" charset="0"/>
              </a:rPr>
              <a:t>2024 OSU HEMP WORKSHOP</a:t>
            </a:r>
            <a:endPar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Picture 1">
            <a:extLst>
              <a:ext uri="{FF2B5EF4-FFF2-40B4-BE49-F238E27FC236}">
                <a16:creationId xmlns:a16="http://schemas.microsoft.com/office/drawing/2014/main" id="{B0F64C12-425A-B913-BBE3-CC74B39E78D8}"/>
              </a:ext>
            </a:extLst>
          </p:cNvPr>
          <p:cNvPicPr>
            <a:picLocks noChangeAspect="1" noChangeArrowheads="1"/>
          </p:cNvPicPr>
          <p:nvPr/>
        </p:nvPicPr>
        <p:blipFill>
          <a:blip r:embed="rId6"/>
          <a:srcRect/>
          <a:stretch/>
        </p:blipFill>
        <p:spPr bwMode="auto">
          <a:xfrm>
            <a:off x="609364" y="189697"/>
            <a:ext cx="876299"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9E073EA-5D16-8004-7D3E-4D62D4D5C2D0}"/>
              </a:ext>
            </a:extLst>
          </p:cNvPr>
          <p:cNvSpPr txBox="1"/>
          <p:nvPr/>
        </p:nvSpPr>
        <p:spPr>
          <a:xfrm>
            <a:off x="657010" y="5116517"/>
            <a:ext cx="10877674" cy="1509935"/>
          </a:xfrm>
          <a:prstGeom prst="rect">
            <a:avLst/>
          </a:prstGeom>
        </p:spPr>
        <p:txBody>
          <a:bodyPr vert="horz" lIns="91440" tIns="45720" rIns="91440" bIns="45720" rtlCol="0" anchor="ctr">
            <a:noAutofit/>
          </a:bodyPr>
          <a:lstStyle/>
          <a:p>
            <a:pPr algn="ctr">
              <a:lnSpc>
                <a:spcPct val="150000"/>
              </a:lnSpc>
            </a:pPr>
            <a:r>
              <a:rPr lang="en-US" sz="1600" b="1" spc="300" dirty="0">
                <a:solidFill>
                  <a:schemeClr val="bg1"/>
                </a:solidFill>
                <a:latin typeface="Helvetica Neue" panose="02000503000000020004" pitchFamily="2" charset="0"/>
              </a:rPr>
              <a:t>SANDRA MARQUARDT</a:t>
            </a:r>
          </a:p>
          <a:p>
            <a:pPr algn="ctr">
              <a:lnSpc>
                <a:spcPct val="150000"/>
              </a:lnSpc>
            </a:pPr>
            <a:r>
              <a:rPr lang="en-US" sz="1600" spc="300" dirty="0">
                <a:solidFill>
                  <a:schemeClr val="bg1"/>
                </a:solidFill>
                <a:latin typeface="Helvetica Neue" panose="02000503000000020004" pitchFamily="2" charset="0"/>
              </a:rPr>
              <a:t>ON THE MARK CONSULTING</a:t>
            </a:r>
          </a:p>
        </p:txBody>
      </p:sp>
    </p:spTree>
    <p:extLst>
      <p:ext uri="{BB962C8B-B14F-4D97-AF65-F5344CB8AC3E}">
        <p14:creationId xmlns:p14="http://schemas.microsoft.com/office/powerpoint/2010/main" val="3067355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E9DD8384-0C96-594B-B6D1-DE4CE9DDC830}"/>
              </a:ext>
            </a:extLst>
          </p:cNvPr>
          <p:cNvPicPr>
            <a:picLocks noChangeAspect="1"/>
          </p:cNvPicPr>
          <p:nvPr/>
        </p:nvPicPr>
        <p:blipFill rotWithShape="1">
          <a:blip r:embed="rId3"/>
          <a:srcRect l="-800" t="-5851" r="800" b="5851"/>
          <a:stretch/>
        </p:blipFill>
        <p:spPr>
          <a:xfrm>
            <a:off x="5108448" y="1982927"/>
            <a:ext cx="1975104" cy="1934796"/>
          </a:xfrm>
          <a:prstGeom prst="ellipse">
            <a:avLst/>
          </a:prstGeom>
          <a:solidFill>
            <a:srgbClr val="F7F7F7"/>
          </a:solidFill>
          <a:ln>
            <a:solidFill>
              <a:srgbClr val="2D6352"/>
            </a:solidFill>
          </a:ln>
        </p:spPr>
      </p:pic>
      <p:pic>
        <p:nvPicPr>
          <p:cNvPr id="5" name="Picture 4">
            <a:extLst>
              <a:ext uri="{FF2B5EF4-FFF2-40B4-BE49-F238E27FC236}">
                <a16:creationId xmlns:a16="http://schemas.microsoft.com/office/drawing/2014/main" id="{8F93EFEF-4F3A-DE44-B1AB-024EA7764FD5}"/>
              </a:ext>
            </a:extLst>
          </p:cNvPr>
          <p:cNvPicPr>
            <a:picLocks noChangeAspect="1"/>
          </p:cNvPicPr>
          <p:nvPr/>
        </p:nvPicPr>
        <p:blipFill rotWithShape="1">
          <a:blip r:embed="rId4"/>
          <a:srcRect l="-2604" t="21636" r="67484" b="3216"/>
          <a:stretch/>
        </p:blipFill>
        <p:spPr>
          <a:xfrm>
            <a:off x="8610857" y="1959177"/>
            <a:ext cx="1959308" cy="1938528"/>
          </a:xfrm>
          <a:prstGeom prst="ellipse">
            <a:avLst/>
          </a:prstGeom>
          <a:ln>
            <a:solidFill>
              <a:srgbClr val="2D6352"/>
            </a:solidFill>
          </a:ln>
        </p:spPr>
      </p:pic>
      <p:sp>
        <p:nvSpPr>
          <p:cNvPr id="26" name="Freeform 25">
            <a:extLst>
              <a:ext uri="{FF2B5EF4-FFF2-40B4-BE49-F238E27FC236}">
                <a16:creationId xmlns:a16="http://schemas.microsoft.com/office/drawing/2014/main" id="{83A928F3-73B5-E24E-A95C-E81847C29F6D}"/>
              </a:ext>
            </a:extLst>
          </p:cNvPr>
          <p:cNvSpPr/>
          <p:nvPr/>
        </p:nvSpPr>
        <p:spPr>
          <a:xfrm>
            <a:off x="0" y="4317421"/>
            <a:ext cx="12191999" cy="1720045"/>
          </a:xfrm>
          <a:custGeom>
            <a:avLst/>
            <a:gdLst>
              <a:gd name="connsiteX0" fmla="*/ 0 w 1163134"/>
              <a:gd name="connsiteY0" fmla="*/ 0 h 1163134"/>
              <a:gd name="connsiteX1" fmla="*/ 1163134 w 1163134"/>
              <a:gd name="connsiteY1" fmla="*/ 0 h 1163134"/>
              <a:gd name="connsiteX2" fmla="*/ 1163134 w 1163134"/>
              <a:gd name="connsiteY2" fmla="*/ 1163134 h 1163134"/>
              <a:gd name="connsiteX3" fmla="*/ 0 w 1163134"/>
              <a:gd name="connsiteY3" fmla="*/ 1163134 h 1163134"/>
              <a:gd name="connsiteX4" fmla="*/ 0 w 1163134"/>
              <a:gd name="connsiteY4" fmla="*/ 0 h 116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134" h="1163134">
                <a:moveTo>
                  <a:pt x="0" y="0"/>
                </a:moveTo>
                <a:lnTo>
                  <a:pt x="1163134" y="0"/>
                </a:lnTo>
                <a:lnTo>
                  <a:pt x="1163134" y="1163134"/>
                </a:lnTo>
                <a:lnTo>
                  <a:pt x="0" y="1163134"/>
                </a:lnTo>
                <a:lnTo>
                  <a:pt x="0" y="0"/>
                </a:lnTo>
                <a:close/>
              </a:path>
            </a:pathLst>
          </a:custGeom>
          <a:solidFill>
            <a:srgbClr val="2D6352"/>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88720" tIns="365760" rIns="1097280" bIns="30480" numCol="3" spcCol="182880" anchor="ctr" anchorCtr="0">
            <a:noAutofit/>
          </a:bodyPr>
          <a:lstStyle/>
          <a:p>
            <a:pPr marL="0" lvl="0" indent="0" defTabSz="355600">
              <a:lnSpc>
                <a:spcPct val="90000"/>
              </a:lnSpc>
              <a:spcBef>
                <a:spcPct val="0"/>
              </a:spcBef>
              <a:spcAft>
                <a:spcPct val="35000"/>
              </a:spcAft>
              <a:buNone/>
            </a:pPr>
            <a:r>
              <a:rPr lang="en-US" sz="1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Textile Exchange Organic Content Standard: </a:t>
            </a:r>
          </a:p>
          <a:p>
            <a:pPr marL="285750" lvl="1" indent="-285750" defTabSz="266700">
              <a:lnSpc>
                <a:spcPct val="90000"/>
              </a:lnSpc>
              <a:spcBef>
                <a:spcPct val="0"/>
              </a:spcBef>
              <a:spcAft>
                <a:spcPct val="15000"/>
              </a:spcAft>
              <a:buFont typeface="Arial" panose="020B0604020202020204" pitchFamily="34" charset="0"/>
              <a:buChar char="•"/>
            </a:pPr>
            <a:r>
              <a:rPr lang="en-US" sz="1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5-100% organic content traceability</a:t>
            </a:r>
          </a:p>
          <a:p>
            <a:pPr marL="0" lvl="0" indent="0" defTabSz="355600">
              <a:lnSpc>
                <a:spcPct val="90000"/>
              </a:lnSpc>
              <a:spcBef>
                <a:spcPct val="0"/>
              </a:spcBef>
              <a:spcAft>
                <a:spcPct val="35000"/>
              </a:spcAft>
              <a:buNone/>
            </a:pPr>
            <a:endParaRPr lang="en-US" sz="1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lvl="0" indent="0" defTabSz="355600">
              <a:lnSpc>
                <a:spcPct val="90000"/>
              </a:lnSpc>
              <a:spcBef>
                <a:spcPct val="0"/>
              </a:spcBef>
              <a:spcAft>
                <a:spcPct val="35000"/>
              </a:spcAft>
              <a:buNone/>
            </a:pPr>
            <a:endParaRPr lang="en-US" sz="1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lvl="0" indent="0" defTabSz="355600">
              <a:lnSpc>
                <a:spcPct val="90000"/>
              </a:lnSpc>
              <a:spcBef>
                <a:spcPct val="0"/>
              </a:spcBef>
              <a:spcAft>
                <a:spcPct val="35000"/>
              </a:spcAft>
              <a:buNone/>
            </a:pPr>
            <a:endPar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lvl="0" indent="0" defTabSz="355600">
              <a:lnSpc>
                <a:spcPct val="90000"/>
              </a:lnSpc>
              <a:spcBef>
                <a:spcPct val="0"/>
              </a:spcBef>
              <a:spcAft>
                <a:spcPct val="35000"/>
              </a:spcAft>
              <a:buNone/>
            </a:pPr>
            <a:endParaRPr lang="en-US" sz="1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lvl="0" indent="0" defTabSz="355600">
              <a:lnSpc>
                <a:spcPct val="90000"/>
              </a:lnSpc>
              <a:spcBef>
                <a:spcPct val="0"/>
              </a:spcBef>
              <a:spcAft>
                <a:spcPct val="35000"/>
              </a:spcAft>
              <a:buNone/>
            </a:pPr>
            <a:r>
              <a:rPr lang="en-US" sz="1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 Global Organic Textile Standard:</a:t>
            </a:r>
          </a:p>
          <a:p>
            <a:pPr marL="285750" lvl="0" indent="-285750" defTabSz="355600">
              <a:lnSpc>
                <a:spcPct val="90000"/>
              </a:lnSpc>
              <a:spcBef>
                <a:spcPct val="0"/>
              </a:spcBef>
              <a:spcAft>
                <a:spcPct val="35000"/>
              </a:spcAft>
              <a:buFont typeface="Arial" panose="020B0604020202020204" pitchFamily="34" charset="0"/>
              <a:buChar char="•"/>
            </a:pPr>
            <a:r>
              <a:rPr lang="en-US" sz="1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minimum of 70% organic or transitional fiber (such as hemp)</a:t>
            </a:r>
          </a:p>
          <a:p>
            <a:pPr marL="285750" lvl="0" indent="-285750" defTabSz="355600">
              <a:lnSpc>
                <a:spcPct val="90000"/>
              </a:lnSpc>
              <a:spcBef>
                <a:spcPct val="0"/>
              </a:spcBef>
              <a:spcAft>
                <a:spcPct val="35000"/>
              </a:spcAft>
              <a:buFont typeface="Arial" panose="020B0604020202020204" pitchFamily="34" charset="0"/>
              <a:buChar char="•"/>
            </a:pPr>
            <a:r>
              <a:rPr lang="en-US" sz="1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Addresses the processing and manufacturing of textiles re environmental plus social criteria. </a:t>
            </a:r>
          </a:p>
          <a:p>
            <a:pPr lvl="0" defTabSz="355600">
              <a:lnSpc>
                <a:spcPct val="90000"/>
              </a:lnSpc>
              <a:spcBef>
                <a:spcPct val="0"/>
              </a:spcBef>
              <a:spcAft>
                <a:spcPct val="35000"/>
              </a:spcAft>
            </a:pPr>
            <a:endPar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lvl="0" defTabSz="355600">
              <a:lnSpc>
                <a:spcPct val="90000"/>
              </a:lnSpc>
              <a:spcBef>
                <a:spcPct val="0"/>
              </a:spcBef>
              <a:spcAft>
                <a:spcPct val="35000"/>
              </a:spcAft>
            </a:pPr>
            <a:r>
              <a:rPr lang="en-US" sz="1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 OEKO-TEX® STANDARD 100 (also available as OEKO-TEX® ORGANIC COTTON):</a:t>
            </a:r>
          </a:p>
          <a:p>
            <a:pPr marL="285750" lvl="0" indent="-285750" defTabSz="355600">
              <a:lnSpc>
                <a:spcPct val="90000"/>
              </a:lnSpc>
              <a:spcBef>
                <a:spcPct val="0"/>
              </a:spcBef>
              <a:spcAft>
                <a:spcPct val="35000"/>
              </a:spcAft>
              <a:buFont typeface="Arial" panose="020B0604020202020204" pitchFamily="34" charset="0"/>
              <a:buChar char="•"/>
            </a:pPr>
            <a:r>
              <a:rPr lang="en-US" sz="1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Products are tested for GMOs, pesticides, and toxic substances.  </a:t>
            </a:r>
          </a:p>
          <a:p>
            <a:pPr marL="0" lvl="0" indent="0" defTabSz="355600">
              <a:lnSpc>
                <a:spcPct val="90000"/>
              </a:lnSpc>
              <a:spcBef>
                <a:spcPct val="0"/>
              </a:spcBef>
              <a:spcAft>
                <a:spcPct val="35000"/>
              </a:spcAft>
              <a:buNone/>
            </a:pPr>
            <a:r>
              <a:rPr lang="en-US" sz="1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pPr marL="57150" lvl="1" indent="-57150" defTabSz="266700">
              <a:lnSpc>
                <a:spcPct val="90000"/>
              </a:lnSpc>
              <a:spcBef>
                <a:spcPct val="0"/>
              </a:spcBef>
              <a:spcAft>
                <a:spcPct val="15000"/>
              </a:spcAft>
              <a:buChar char="•"/>
            </a:pPr>
            <a:endParaRPr lang="en-US" sz="1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9" name="TextBox 38">
            <a:extLst>
              <a:ext uri="{FF2B5EF4-FFF2-40B4-BE49-F238E27FC236}">
                <a16:creationId xmlns:a16="http://schemas.microsoft.com/office/drawing/2014/main" id="{44573B38-AF58-474C-8F44-A18DA9C404F0}"/>
              </a:ext>
            </a:extLst>
          </p:cNvPr>
          <p:cNvSpPr txBox="1"/>
          <p:nvPr/>
        </p:nvSpPr>
        <p:spPr>
          <a:xfrm>
            <a:off x="1485895" y="309086"/>
            <a:ext cx="6196912" cy="338554"/>
          </a:xfrm>
          <a:prstGeom prst="rect">
            <a:avLst/>
          </a:prstGeom>
          <a:noFill/>
        </p:spPr>
        <p:txBody>
          <a:bodyPr wrap="square">
            <a:spAutoFit/>
          </a:bodyPr>
          <a:lstStyle/>
          <a:p>
            <a:r>
              <a:rPr lang="en-US" sz="1600" dirty="0">
                <a:solidFill>
                  <a:srgbClr val="2D6352"/>
                </a:solidFill>
                <a:latin typeface="Helvetica Neue Light" panose="02000403000000020004" pitchFamily="2" charset="0"/>
                <a:ea typeface="Helvetica Neue Light" panose="02000403000000020004" pitchFamily="2" charset="0"/>
              </a:rPr>
              <a:t>2024 OSU HEMP WORKSHOP</a:t>
            </a:r>
          </a:p>
        </p:txBody>
      </p:sp>
      <p:sp>
        <p:nvSpPr>
          <p:cNvPr id="41" name="Title 4">
            <a:extLst>
              <a:ext uri="{FF2B5EF4-FFF2-40B4-BE49-F238E27FC236}">
                <a16:creationId xmlns:a16="http://schemas.microsoft.com/office/drawing/2014/main" id="{BA2CBF5E-5F1F-A145-8845-A5A9CD5DE536}"/>
              </a:ext>
            </a:extLst>
          </p:cNvPr>
          <p:cNvSpPr txBox="1">
            <a:spLocks/>
          </p:cNvSpPr>
          <p:nvPr/>
        </p:nvSpPr>
        <p:spPr>
          <a:xfrm>
            <a:off x="1485664" y="189697"/>
            <a:ext cx="10579608" cy="11887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lnSpc>
                <a:spcPts val="3240"/>
              </a:lnSpc>
              <a:defRPr/>
            </a:pP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POST-HARVEST FIBER HEMP STANDARDS</a:t>
            </a:r>
          </a:p>
        </p:txBody>
      </p:sp>
      <p:pic>
        <p:nvPicPr>
          <p:cNvPr id="2" name="Picture 1">
            <a:extLst>
              <a:ext uri="{FF2B5EF4-FFF2-40B4-BE49-F238E27FC236}">
                <a16:creationId xmlns:a16="http://schemas.microsoft.com/office/drawing/2014/main" id="{85059891-10B1-07E2-B648-E170AE96225D}"/>
              </a:ext>
            </a:extLst>
          </p:cNvPr>
          <p:cNvPicPr>
            <a:picLocks noChangeAspect="1" noChangeArrowheads="1"/>
          </p:cNvPicPr>
          <p:nvPr/>
        </p:nvPicPr>
        <p:blipFill>
          <a:blip r:embed="rId5"/>
          <a:srcRect/>
          <a:stretch/>
        </p:blipFill>
        <p:spPr bwMode="auto">
          <a:xfrm>
            <a:off x="609364" y="189697"/>
            <a:ext cx="876299"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6" name="Picture 2" descr="About the Global Organic Textile Standard (GOTS) – uniorganics">
            <a:extLst>
              <a:ext uri="{FF2B5EF4-FFF2-40B4-BE49-F238E27FC236}">
                <a16:creationId xmlns:a16="http://schemas.microsoft.com/office/drawing/2014/main" id="{DD9332AF-E57E-CA49-B785-64ABF7BC9FA9}"/>
              </a:ext>
            </a:extLst>
          </p:cNvPr>
          <p:cNvPicPr>
            <a:picLocks noChangeArrowheads="1"/>
          </p:cNvPicPr>
          <p:nvPr/>
        </p:nvPicPr>
        <p:blipFill rotWithShape="1">
          <a:blip r:embed="rId6">
            <a:extLst>
              <a:ext uri="{28A0092B-C50C-407E-A947-70E740481C1C}">
                <a14:useLocalDpi xmlns:a14="http://schemas.microsoft.com/office/drawing/2010/main" val="0"/>
              </a:ext>
            </a:extLst>
          </a:blip>
          <a:srcRect l="17569" r="17806"/>
          <a:stretch/>
        </p:blipFill>
        <p:spPr bwMode="auto">
          <a:xfrm>
            <a:off x="1617914" y="1982927"/>
            <a:ext cx="1975104" cy="1975104"/>
          </a:xfrm>
          <a:prstGeom prst="ellipse">
            <a:avLst/>
          </a:prstGeom>
          <a:noFill/>
          <a:ln>
            <a:solidFill>
              <a:srgbClr val="2D635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259483"/>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11B15CE-4BBE-1F47-AA18-B54A4E304B9A}"/>
              </a:ext>
            </a:extLst>
          </p:cNvPr>
          <p:cNvSpPr/>
          <p:nvPr/>
        </p:nvSpPr>
        <p:spPr>
          <a:xfrm>
            <a:off x="-134257" y="4082653"/>
            <a:ext cx="12460514" cy="2369477"/>
          </a:xfrm>
          <a:prstGeom prst="rect">
            <a:avLst/>
          </a:prstGeom>
          <a:solidFill>
            <a:srgbClr val="2D6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erson wearing a red sweater&#10;&#10;Description automatically generated">
            <a:extLst>
              <a:ext uri="{FF2B5EF4-FFF2-40B4-BE49-F238E27FC236}">
                <a16:creationId xmlns:a16="http://schemas.microsoft.com/office/drawing/2014/main" id="{CC142B4C-699E-AB4C-B0B1-E53DA0596DBC}"/>
              </a:ext>
            </a:extLst>
          </p:cNvPr>
          <p:cNvPicPr>
            <a:picLocks noChangeAspect="1"/>
          </p:cNvPicPr>
          <p:nvPr/>
        </p:nvPicPr>
        <p:blipFill rotWithShape="1">
          <a:blip r:embed="rId2"/>
          <a:srcRect l="3758" r="1" b="3758"/>
          <a:stretch/>
        </p:blipFill>
        <p:spPr>
          <a:xfrm>
            <a:off x="3164182" y="1911645"/>
            <a:ext cx="1185882" cy="2206293"/>
          </a:xfrm>
          <a:prstGeom prst="flowChartAlternateProcess">
            <a:avLst/>
          </a:prstGeom>
          <a:ln w="25400" cmpd="sng">
            <a:solidFill>
              <a:srgbClr val="2D6352"/>
            </a:solidFill>
            <a:extLst>
              <a:ext uri="{C807C97D-BFC1-408E-A445-0C87EB9F89A2}">
                <ask:lineSketchStyleProps xmlns:ask="http://schemas.microsoft.com/office/drawing/2018/sketchyshapes">
                  <ask:type>
                    <ask:lineSketchNone/>
                  </ask:type>
                </ask:lineSketchStyleProps>
              </a:ext>
            </a:extLst>
          </a:ln>
          <a:effectLst>
            <a:outerShdw blurRad="50800" dist="38100" dir="2700000" algn="tl" rotWithShape="0">
              <a:prstClr val="black">
                <a:alpha val="40000"/>
              </a:prstClr>
            </a:outerShdw>
          </a:effectLst>
        </p:spPr>
      </p:pic>
      <p:pic>
        <p:nvPicPr>
          <p:cNvPr id="8" name="Picture 7" descr="A person in brown overalls&#10;&#10;Description automatically generated">
            <a:extLst>
              <a:ext uri="{FF2B5EF4-FFF2-40B4-BE49-F238E27FC236}">
                <a16:creationId xmlns:a16="http://schemas.microsoft.com/office/drawing/2014/main" id="{E3C488CE-B6A4-224B-BBC1-1CA172E5529B}"/>
              </a:ext>
            </a:extLst>
          </p:cNvPr>
          <p:cNvPicPr>
            <a:picLocks noChangeAspect="1"/>
          </p:cNvPicPr>
          <p:nvPr/>
        </p:nvPicPr>
        <p:blipFill rotWithShape="1">
          <a:blip r:embed="rId3"/>
          <a:srcRect l="15169" r="9831"/>
          <a:stretch/>
        </p:blipFill>
        <p:spPr>
          <a:xfrm>
            <a:off x="7024599" y="1911645"/>
            <a:ext cx="1659775" cy="2213034"/>
          </a:xfrm>
          <a:prstGeom prst="flowChartAlternateProcess">
            <a:avLst/>
          </a:prstGeom>
          <a:ln w="25400" cmpd="sng">
            <a:solidFill>
              <a:srgbClr val="2D6352"/>
            </a:solidFill>
            <a:extLst>
              <a:ext uri="{C807C97D-BFC1-408E-A445-0C87EB9F89A2}">
                <ask:lineSketchStyleProps xmlns:ask="http://schemas.microsoft.com/office/drawing/2018/sketchyshapes">
                  <ask:type>
                    <ask:lineSketchNone/>
                  </ask:type>
                </ask:lineSketchStyleProps>
              </a:ext>
            </a:extLst>
          </a:ln>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F2D5811A-77C0-2349-B042-2CC594A2BBD6}"/>
              </a:ext>
            </a:extLst>
          </p:cNvPr>
          <p:cNvSpPr/>
          <p:nvPr/>
        </p:nvSpPr>
        <p:spPr>
          <a:xfrm>
            <a:off x="510903" y="4261401"/>
            <a:ext cx="11350171" cy="1883330"/>
          </a:xfrm>
          <a:prstGeom prst="rect">
            <a:avLst/>
          </a:prstGeom>
        </p:spPr>
        <p:txBody>
          <a:bodyPr numCol="3" spcCol="365760"/>
          <a:lstStyle/>
          <a:p>
            <a:pPr marL="57150">
              <a:lnSpc>
                <a:spcPct val="110000"/>
              </a:lnSpc>
              <a:spcAft>
                <a:spcPts val="600"/>
              </a:spcAft>
            </a:pPr>
            <a:r>
              <a:rPr lang="en-US" sz="1600" b="1" spc="10" dirty="0">
                <a:latin typeface="Helvetica Neue" panose="02000503000000020004" pitchFamily="2" charset="0"/>
                <a:ea typeface="Helvetica Neue" panose="02000503000000020004" pitchFamily="2" charset="0"/>
                <a:cs typeface="Helvetica Neue" panose="02000503000000020004" pitchFamily="2" charset="0"/>
              </a:rPr>
              <a:t>Clothing</a:t>
            </a:r>
          </a:p>
          <a:p>
            <a:pPr marL="285750" indent="-228600">
              <a:lnSpc>
                <a:spcPct val="110000"/>
              </a:lnSpc>
              <a:spcAft>
                <a:spcPts val="600"/>
              </a:spcAft>
              <a:buFont typeface="Arial" panose="020B0604020202020204" pitchFamily="34" charset="0"/>
              <a:buChar char="•"/>
            </a:pPr>
            <a:r>
              <a:rPr lang="en-US" sz="1600" spc="10" dirty="0">
                <a:latin typeface="Helvetica Neue Light" panose="02000403000000020004" pitchFamily="2" charset="0"/>
                <a:ea typeface="Helvetica Neue Light" panose="02000403000000020004" pitchFamily="2" charset="0"/>
                <a:cs typeface="Helvetica Neue" panose="02000503000000020004" pitchFamily="2" charset="0"/>
              </a:rPr>
              <a:t>increasingly used in casual, athletic, work wear, and outdoor wear.</a:t>
            </a:r>
          </a:p>
          <a:p>
            <a:pPr marL="285750" indent="-228600">
              <a:lnSpc>
                <a:spcPct val="110000"/>
              </a:lnSpc>
              <a:spcAft>
                <a:spcPts val="600"/>
              </a:spcAft>
              <a:buFont typeface="Arial" panose="020B0604020202020204" pitchFamily="34" charset="0"/>
              <a:buChar char="•"/>
            </a:pPr>
            <a:endParaRPr lang="en-US" sz="1600" spc="10" dirty="0">
              <a:latin typeface="Helvetica Neue Light" panose="02000403000000020004" pitchFamily="2" charset="0"/>
              <a:ea typeface="Helvetica Neue Light" panose="02000403000000020004" pitchFamily="2" charset="0"/>
              <a:cs typeface="Helvetica Neue" panose="02000503000000020004" pitchFamily="2" charset="0"/>
            </a:endParaRPr>
          </a:p>
          <a:p>
            <a:pPr marL="285750" indent="-228600">
              <a:lnSpc>
                <a:spcPct val="110000"/>
              </a:lnSpc>
              <a:spcAft>
                <a:spcPts val="600"/>
              </a:spcAft>
              <a:buFont typeface="Arial" panose="020B0604020202020204" pitchFamily="34" charset="0"/>
              <a:buChar char="•"/>
            </a:pPr>
            <a:endParaRPr lang="en-US" sz="1600" spc="10" dirty="0">
              <a:latin typeface="Helvetica Neue Light" panose="02000403000000020004" pitchFamily="2" charset="0"/>
              <a:ea typeface="Helvetica Neue Light" panose="02000403000000020004" pitchFamily="2" charset="0"/>
              <a:cs typeface="Helvetica Neue" panose="02000503000000020004" pitchFamily="2" charset="0"/>
            </a:endParaRPr>
          </a:p>
          <a:p>
            <a:pPr marL="285750" indent="-228600">
              <a:lnSpc>
                <a:spcPct val="110000"/>
              </a:lnSpc>
              <a:spcAft>
                <a:spcPts val="600"/>
              </a:spcAft>
              <a:buFont typeface="Arial" panose="020B0604020202020204" pitchFamily="34" charset="0"/>
              <a:buChar char="•"/>
            </a:pPr>
            <a:endParaRPr lang="en-US" sz="1600" spc="10" dirty="0">
              <a:latin typeface="Helvetica Neue Light" panose="02000403000000020004" pitchFamily="2" charset="0"/>
              <a:ea typeface="Helvetica Neue Light" panose="02000403000000020004" pitchFamily="2" charset="0"/>
              <a:cs typeface="Helvetica Neue" panose="02000503000000020004" pitchFamily="2" charset="0"/>
            </a:endParaRPr>
          </a:p>
          <a:p>
            <a:pPr>
              <a:lnSpc>
                <a:spcPct val="110000"/>
              </a:lnSpc>
              <a:spcAft>
                <a:spcPts val="600"/>
              </a:spcAft>
            </a:pPr>
            <a:r>
              <a:rPr lang="en-US" sz="1600" b="1" spc="10" dirty="0">
                <a:latin typeface="Helvetica Neue" panose="02000503000000020004" pitchFamily="2" charset="0"/>
                <a:ea typeface="Helvetica Neue" panose="02000503000000020004" pitchFamily="2" charset="0"/>
                <a:cs typeface="Helvetica Neue" panose="02000503000000020004" pitchFamily="2" charset="0"/>
              </a:rPr>
              <a:t>Blends</a:t>
            </a:r>
          </a:p>
          <a:p>
            <a:pPr marL="285750" indent="-228600">
              <a:lnSpc>
                <a:spcPct val="110000"/>
              </a:lnSpc>
              <a:spcAft>
                <a:spcPts val="600"/>
              </a:spcAft>
              <a:buFont typeface="Arial" panose="020B0604020202020204" pitchFamily="34" charset="0"/>
              <a:buChar char="•"/>
            </a:pPr>
            <a:r>
              <a:rPr lang="en-US" sz="1600" spc="10" dirty="0">
                <a:latin typeface="Helvetica Neue Light" panose="02000403000000020004" pitchFamily="2" charset="0"/>
                <a:ea typeface="Helvetica Neue Light" panose="02000403000000020004" pitchFamily="2" charset="0"/>
                <a:cs typeface="Helvetica Neue" panose="02000503000000020004" pitchFamily="2" charset="0"/>
              </a:rPr>
              <a:t>Hemp can be used as 100% content or in combination with cotton, silk, and a variety of other fibers </a:t>
            </a:r>
          </a:p>
          <a:p>
            <a:pPr marL="285750" indent="-228600">
              <a:lnSpc>
                <a:spcPct val="110000"/>
              </a:lnSpc>
              <a:spcAft>
                <a:spcPts val="600"/>
              </a:spcAft>
              <a:buFont typeface="Arial" panose="020B0604020202020204" pitchFamily="34" charset="0"/>
              <a:buChar char="•"/>
            </a:pPr>
            <a:r>
              <a:rPr lang="en-US" sz="1600" spc="10" dirty="0">
                <a:latin typeface="Helvetica Neue Light" panose="02000403000000020004" pitchFamily="2" charset="0"/>
                <a:ea typeface="Helvetica Neue Light" panose="02000403000000020004" pitchFamily="2" charset="0"/>
                <a:cs typeface="Helvetica Neue" panose="02000503000000020004" pitchFamily="2" charset="0"/>
              </a:rPr>
              <a:t>and materials</a:t>
            </a:r>
          </a:p>
          <a:p>
            <a:pPr>
              <a:lnSpc>
                <a:spcPct val="110000"/>
              </a:lnSpc>
              <a:spcAft>
                <a:spcPts val="600"/>
              </a:spcAft>
            </a:pPr>
            <a:endParaRPr lang="en-US" sz="1600" b="1" spc="10" dirty="0">
              <a:latin typeface="Helvetica Neue" panose="02000503000000020004" pitchFamily="2" charset="0"/>
              <a:ea typeface="Helvetica Neue" panose="02000503000000020004" pitchFamily="2" charset="0"/>
              <a:cs typeface="Helvetica Neue" panose="02000503000000020004" pitchFamily="2" charset="0"/>
            </a:endParaRPr>
          </a:p>
          <a:p>
            <a:pPr>
              <a:lnSpc>
                <a:spcPct val="110000"/>
              </a:lnSpc>
              <a:spcAft>
                <a:spcPts val="600"/>
              </a:spcAft>
            </a:pPr>
            <a:r>
              <a:rPr lang="en-US" sz="1600" b="1" spc="10" dirty="0">
                <a:latin typeface="Helvetica Neue" panose="02000503000000020004" pitchFamily="2" charset="0"/>
                <a:ea typeface="Helvetica Neue" panose="02000503000000020004" pitchFamily="2" charset="0"/>
                <a:cs typeface="Helvetica Neue" panose="02000503000000020004" pitchFamily="2" charset="0"/>
              </a:rPr>
              <a:t>Brands </a:t>
            </a:r>
            <a:r>
              <a:rPr lang="en-US" sz="1600" spc="10" dirty="0">
                <a:latin typeface="Helvetica Neue" panose="02000503000000020004" pitchFamily="2" charset="0"/>
                <a:ea typeface="Helvetica Neue" panose="02000503000000020004" pitchFamily="2" charset="0"/>
                <a:cs typeface="Helvetica Neue" panose="02000503000000020004" pitchFamily="2" charset="0"/>
              </a:rPr>
              <a:t>(pictured here)</a:t>
            </a:r>
            <a:endParaRPr lang="en-US" sz="1600" b="1" spc="1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28600">
              <a:lnSpc>
                <a:spcPct val="110000"/>
              </a:lnSpc>
              <a:spcAft>
                <a:spcPts val="600"/>
              </a:spcAft>
              <a:buFont typeface="Arial" panose="020B0604020202020204" pitchFamily="34" charset="0"/>
              <a:buChar char="•"/>
            </a:pPr>
            <a:r>
              <a:rPr lang="en-US" sz="1600" spc="10" dirty="0">
                <a:latin typeface="Helvetica Neue Light" panose="02000403000000020004" pitchFamily="2" charset="0"/>
                <a:ea typeface="Helvetica Neue Light" panose="02000403000000020004" pitchFamily="2" charset="0"/>
                <a:cs typeface="Helvetica Neue" panose="02000503000000020004" pitchFamily="2" charset="0"/>
              </a:rPr>
              <a:t>Eileen Fisher</a:t>
            </a:r>
          </a:p>
          <a:p>
            <a:pPr marL="285750" indent="-228600">
              <a:lnSpc>
                <a:spcPct val="110000"/>
              </a:lnSpc>
              <a:spcAft>
                <a:spcPts val="600"/>
              </a:spcAft>
              <a:buFont typeface="Arial" panose="020B0604020202020204" pitchFamily="34" charset="0"/>
              <a:buChar char="•"/>
            </a:pPr>
            <a:r>
              <a:rPr lang="en-US" sz="1600" spc="10" dirty="0" err="1">
                <a:latin typeface="Helvetica Neue Light" panose="02000403000000020004" pitchFamily="2" charset="0"/>
                <a:ea typeface="Helvetica Neue Light" panose="02000403000000020004" pitchFamily="2" charset="0"/>
                <a:cs typeface="Helvetica Neue" panose="02000503000000020004" pitchFamily="2" charset="0"/>
              </a:rPr>
              <a:t>Jungmaven</a:t>
            </a:r>
            <a:endParaRPr lang="en-US" sz="1600" spc="10" dirty="0">
              <a:latin typeface="Helvetica Neue Light" panose="02000403000000020004" pitchFamily="2" charset="0"/>
              <a:ea typeface="Helvetica Neue Light" panose="02000403000000020004" pitchFamily="2" charset="0"/>
              <a:cs typeface="Helvetica Neue" panose="02000503000000020004" pitchFamily="2" charset="0"/>
            </a:endParaRPr>
          </a:p>
          <a:p>
            <a:pPr marL="285750" indent="-228600">
              <a:lnSpc>
                <a:spcPct val="110000"/>
              </a:lnSpc>
              <a:spcAft>
                <a:spcPts val="600"/>
              </a:spcAft>
              <a:buFont typeface="Arial" panose="020B0604020202020204" pitchFamily="34" charset="0"/>
              <a:buChar char="•"/>
            </a:pPr>
            <a:r>
              <a:rPr lang="en-US" sz="1600" spc="10" dirty="0">
                <a:latin typeface="Helvetica Neue Light" panose="02000403000000020004" pitchFamily="2" charset="0"/>
                <a:ea typeface="Helvetica Neue Light" panose="02000403000000020004" pitchFamily="2" charset="0"/>
                <a:cs typeface="Helvetica Neue" panose="02000503000000020004" pitchFamily="2" charset="0"/>
              </a:rPr>
              <a:t>Patagonia</a:t>
            </a:r>
          </a:p>
          <a:p>
            <a:pPr marL="285750" indent="-228600">
              <a:lnSpc>
                <a:spcPct val="110000"/>
              </a:lnSpc>
              <a:spcAft>
                <a:spcPts val="600"/>
              </a:spcAft>
              <a:buFont typeface="Arial" panose="020B0604020202020204" pitchFamily="34" charset="0"/>
              <a:buChar char="•"/>
            </a:pPr>
            <a:r>
              <a:rPr lang="en-US" sz="1600" spc="10" dirty="0">
                <a:latin typeface="Helvetica Neue Light" panose="02000403000000020004" pitchFamily="2" charset="0"/>
                <a:ea typeface="Helvetica Neue Light" panose="02000403000000020004" pitchFamily="2" charset="0"/>
                <a:cs typeface="Helvetica Neue" panose="02000503000000020004" pitchFamily="2" charset="0"/>
              </a:rPr>
              <a:t>Prana</a:t>
            </a:r>
          </a:p>
          <a:p>
            <a:pPr marL="285750" indent="-228600">
              <a:lnSpc>
                <a:spcPct val="110000"/>
              </a:lnSpc>
              <a:spcAft>
                <a:spcPts val="600"/>
              </a:spcAft>
              <a:buFont typeface="Arial" panose="020B0604020202020204" pitchFamily="34" charset="0"/>
              <a:buChar char="•"/>
            </a:pPr>
            <a:r>
              <a:rPr lang="en-US" sz="1600" spc="10" dirty="0">
                <a:latin typeface="Helvetica Neue Light" panose="02000403000000020004" pitchFamily="2" charset="0"/>
                <a:ea typeface="Helvetica Neue Light" panose="02000403000000020004" pitchFamily="2" charset="0"/>
                <a:cs typeface="Helvetica Neue" panose="02000503000000020004" pitchFamily="2" charset="0"/>
              </a:rPr>
              <a:t>Royal Robbins</a:t>
            </a:r>
          </a:p>
        </p:txBody>
      </p:sp>
      <p:pic>
        <p:nvPicPr>
          <p:cNvPr id="7" name="Picture 4" descr="Hemp Organic Cotton Grid Mandarin Collar Shirt">
            <a:extLst>
              <a:ext uri="{FF2B5EF4-FFF2-40B4-BE49-F238E27FC236}">
                <a16:creationId xmlns:a16="http://schemas.microsoft.com/office/drawing/2014/main" id="{1D8D8736-E9FD-1D45-95B0-38440C961B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tretch/>
        </p:blipFill>
        <p:spPr bwMode="auto">
          <a:xfrm>
            <a:off x="9227715" y="1911645"/>
            <a:ext cx="1659775" cy="2213034"/>
          </a:xfrm>
          <a:prstGeom prst="flowChartAlternateProcess">
            <a:avLst/>
          </a:prstGeom>
          <a:noFill/>
          <a:ln w="25400" cmpd="sng">
            <a:solidFill>
              <a:srgbClr val="2D6352"/>
            </a:solidFill>
            <a:extLst>
              <a:ext uri="{C807C97D-BFC1-408E-A445-0C87EB9F89A2}">
                <ask:lineSketchStyleProps xmlns:ask="http://schemas.microsoft.com/office/drawing/2018/sketchyshapes">
                  <ask:type>
                    <ask:lineSketchNone/>
                  </ask:type>
                </ask:lineSketchStyleProps>
              </a:ext>
            </a:extLst>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16" descr="Bohemia Hill Legging, Color: Mulberry Seasons, image 1">
            <a:extLst>
              <a:ext uri="{FF2B5EF4-FFF2-40B4-BE49-F238E27FC236}">
                <a16:creationId xmlns:a16="http://schemas.microsoft.com/office/drawing/2014/main" id="{5870C5AA-0B1C-D846-895B-961A52E317E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893406" y="1911645"/>
            <a:ext cx="1587851" cy="2213034"/>
          </a:xfrm>
          <a:prstGeom prst="flowChartAlternateProcess">
            <a:avLst/>
          </a:prstGeom>
          <a:noFill/>
          <a:ln w="25400" cmpd="sng">
            <a:solidFill>
              <a:srgbClr val="2D6352"/>
            </a:solidFill>
            <a:extLst>
              <a:ext uri="{C807C97D-BFC1-408E-A445-0C87EB9F89A2}">
                <ask:lineSketchStyleProps xmlns:ask="http://schemas.microsoft.com/office/drawing/2018/sketchyshapes">
                  <ask:type>
                    <ask:lineSketchNone/>
                  </ask:type>
                </ask:lineSketchStyleProps>
              </a:ext>
            </a:extLst>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20" descr="Madison 100% Hemp Tee | Jungmaven Hemp Clothing &amp; Accessories / Color:">
            <a:extLst>
              <a:ext uri="{FF2B5EF4-FFF2-40B4-BE49-F238E27FC236}">
                <a16:creationId xmlns:a16="http://schemas.microsoft.com/office/drawing/2014/main" id="{973EF69A-B417-404B-BE1D-BBAC9F730ECC}"/>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226730" y="1911645"/>
            <a:ext cx="1394110" cy="2213034"/>
          </a:xfrm>
          <a:prstGeom prst="flowChartAlternateProcess">
            <a:avLst/>
          </a:prstGeom>
          <a:noFill/>
          <a:ln w="25400" cmpd="sng">
            <a:solidFill>
              <a:srgbClr val="2D6352"/>
            </a:solidFill>
            <a:extLst>
              <a:ext uri="{C807C97D-BFC1-408E-A445-0C87EB9F89A2}">
                <ask:lineSketchStyleProps xmlns:ask="http://schemas.microsoft.com/office/drawing/2018/sketchyshapes">
                  <ask:type>
                    <ask:lineSketchNone/>
                  </ask:type>
                </ask:lineSketchStyleProps>
              </a:ext>
            </a:extLst>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1BB77C89-A36A-124C-ACDB-8ED7DB1A358B}"/>
              </a:ext>
            </a:extLst>
          </p:cNvPr>
          <p:cNvSpPr txBox="1">
            <a:spLocks/>
          </p:cNvSpPr>
          <p:nvPr/>
        </p:nvSpPr>
        <p:spPr>
          <a:xfrm>
            <a:off x="1485895" y="299503"/>
            <a:ext cx="6051727" cy="930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defRPr/>
            </a:pP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HEMP IN APPAREL TODAY (1)</a:t>
            </a:r>
          </a:p>
        </p:txBody>
      </p:sp>
      <p:sp>
        <p:nvSpPr>
          <p:cNvPr id="31" name="TextBox 30">
            <a:extLst>
              <a:ext uri="{FF2B5EF4-FFF2-40B4-BE49-F238E27FC236}">
                <a16:creationId xmlns:a16="http://schemas.microsoft.com/office/drawing/2014/main" id="{E45936CC-5D81-F74B-80B2-2148C4246F04}"/>
              </a:ext>
            </a:extLst>
          </p:cNvPr>
          <p:cNvSpPr txBox="1"/>
          <p:nvPr/>
        </p:nvSpPr>
        <p:spPr>
          <a:xfrm>
            <a:off x="1485895" y="308728"/>
            <a:ext cx="6196912" cy="338554"/>
          </a:xfrm>
          <a:prstGeom prst="rect">
            <a:avLst/>
          </a:prstGeom>
          <a:noFill/>
        </p:spPr>
        <p:txBody>
          <a:bodyPr wrap="square">
            <a:spAutoFit/>
          </a:bodyPr>
          <a:lstStyle/>
          <a:p>
            <a:r>
              <a:rPr lang="en-US" sz="1600" dirty="0">
                <a:solidFill>
                  <a:srgbClr val="2D6352"/>
                </a:solidFill>
                <a:latin typeface="Helvetica Neue Light" panose="02000403000000020004" pitchFamily="2" charset="0"/>
                <a:ea typeface="Helvetica Neue Light" panose="02000403000000020004" pitchFamily="2" charset="0"/>
              </a:rPr>
              <a:t>2024 OSU HEMP WORKSHOP</a:t>
            </a:r>
          </a:p>
        </p:txBody>
      </p:sp>
      <p:pic>
        <p:nvPicPr>
          <p:cNvPr id="2" name="Picture 1">
            <a:extLst>
              <a:ext uri="{FF2B5EF4-FFF2-40B4-BE49-F238E27FC236}">
                <a16:creationId xmlns:a16="http://schemas.microsoft.com/office/drawing/2014/main" id="{FB957B38-F889-CCDD-5561-355B633F7649}"/>
              </a:ext>
            </a:extLst>
          </p:cNvPr>
          <p:cNvPicPr>
            <a:picLocks noChangeAspect="1" noChangeArrowheads="1"/>
          </p:cNvPicPr>
          <p:nvPr/>
        </p:nvPicPr>
        <p:blipFill>
          <a:blip r:embed="rId7"/>
          <a:srcRect/>
          <a:stretch/>
        </p:blipFill>
        <p:spPr bwMode="auto">
          <a:xfrm>
            <a:off x="609364" y="189697"/>
            <a:ext cx="876299"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18C2C54-4CD8-5445-93AB-9C4502750CEB}"/>
              </a:ext>
            </a:extLst>
          </p:cNvPr>
          <p:cNvSpPr txBox="1"/>
          <p:nvPr/>
        </p:nvSpPr>
        <p:spPr>
          <a:xfrm>
            <a:off x="1226731" y="3735977"/>
            <a:ext cx="1394110" cy="209954"/>
          </a:xfrm>
          <a:prstGeom prst="rect">
            <a:avLst/>
          </a:prstGeom>
          <a:solidFill>
            <a:srgbClr val="000000">
              <a:alpha val="50000"/>
            </a:srgbClr>
          </a:solidFill>
          <a:ln>
            <a:noFill/>
          </a:ln>
        </p:spPr>
        <p:txBody>
          <a:bodyPr wrap="square" lIns="0" rIns="0">
            <a:noAutofit/>
          </a:bodyPr>
          <a:lstStyle/>
          <a:p>
            <a:pPr marL="0" marR="0" lvl="0" indent="0" algn="ctr" defTabSz="914400" rtl="0" eaLnBrk="1" fontAlgn="auto" latinLnBrk="0" hangingPunct="1">
              <a:spcBef>
                <a:spcPts val="0"/>
              </a:spcBef>
              <a:spcAft>
                <a:spcPts val="600"/>
              </a:spcAft>
              <a:buClrTx/>
              <a:buSzTx/>
              <a:buFontTx/>
              <a:buNone/>
              <a:tabLst/>
              <a:defRPr/>
            </a:pPr>
            <a:r>
              <a:rPr lang="en-US" sz="800" spc="10" dirty="0" err="1">
                <a:latin typeface="Helvetica Neue Light" panose="02000403000000020004" pitchFamily="2" charset="0"/>
                <a:ea typeface="Helvetica Neue Light" panose="02000403000000020004" pitchFamily="2" charset="0"/>
                <a:cs typeface="Helvetica Neue" panose="02000503000000020004" pitchFamily="2" charset="0"/>
              </a:rPr>
              <a:t>Jungmaven</a:t>
            </a:r>
            <a:endParaRPr kumimoji="0" lang="en-US" sz="800" u="none" strike="noStrike" kern="1200" cap="none" spc="0" normalizeH="0" baseline="0" noProof="0" dirty="0">
              <a:ln>
                <a:noFill/>
              </a:ln>
              <a:solidFill>
                <a:srgbClr val="FFFFFF"/>
              </a:solidFill>
              <a:effectLst/>
              <a:uLnTx/>
              <a:uFillTx/>
            </a:endParaRPr>
          </a:p>
        </p:txBody>
      </p:sp>
      <p:sp>
        <p:nvSpPr>
          <p:cNvPr id="13" name="TextBox 12">
            <a:extLst>
              <a:ext uri="{FF2B5EF4-FFF2-40B4-BE49-F238E27FC236}">
                <a16:creationId xmlns:a16="http://schemas.microsoft.com/office/drawing/2014/main" id="{6F1AD3E7-FAD1-9F45-8B0B-B249DAF6A3E4}"/>
              </a:ext>
            </a:extLst>
          </p:cNvPr>
          <p:cNvSpPr txBox="1"/>
          <p:nvPr/>
        </p:nvSpPr>
        <p:spPr>
          <a:xfrm>
            <a:off x="9227716" y="3744161"/>
            <a:ext cx="1659774" cy="209954"/>
          </a:xfrm>
          <a:prstGeom prst="rect">
            <a:avLst/>
          </a:prstGeom>
          <a:solidFill>
            <a:srgbClr val="000000">
              <a:alpha val="50000"/>
            </a:srgbClr>
          </a:solidFill>
          <a:ln>
            <a:noFill/>
          </a:ln>
        </p:spPr>
        <p:txBody>
          <a:bodyPr wrap="square" lIns="0" rIns="0">
            <a:noAutofit/>
          </a:bodyPr>
          <a:lstStyle/>
          <a:p>
            <a:pPr marL="57150" algn="ctr">
              <a:lnSpc>
                <a:spcPct val="110000"/>
              </a:lnSpc>
              <a:spcAft>
                <a:spcPts val="600"/>
              </a:spcAft>
            </a:pPr>
            <a:r>
              <a:rPr lang="en-US" sz="800" spc="10" dirty="0">
                <a:latin typeface="Helvetica Neue Light" panose="02000403000000020004" pitchFamily="2" charset="0"/>
                <a:ea typeface="Helvetica Neue Light" panose="02000403000000020004" pitchFamily="2" charset="0"/>
                <a:cs typeface="Helvetica Neue" panose="02000503000000020004" pitchFamily="2" charset="0"/>
              </a:rPr>
              <a:t>Eileen Fisher</a:t>
            </a:r>
          </a:p>
        </p:txBody>
      </p:sp>
      <p:sp>
        <p:nvSpPr>
          <p:cNvPr id="15" name="TextBox 14">
            <a:extLst>
              <a:ext uri="{FF2B5EF4-FFF2-40B4-BE49-F238E27FC236}">
                <a16:creationId xmlns:a16="http://schemas.microsoft.com/office/drawing/2014/main" id="{44360A09-2CF3-8446-8B72-B56DF77285C4}"/>
              </a:ext>
            </a:extLst>
          </p:cNvPr>
          <p:cNvSpPr txBox="1"/>
          <p:nvPr/>
        </p:nvSpPr>
        <p:spPr>
          <a:xfrm>
            <a:off x="7024597" y="3744161"/>
            <a:ext cx="1659775" cy="209954"/>
          </a:xfrm>
          <a:prstGeom prst="rect">
            <a:avLst/>
          </a:prstGeom>
          <a:solidFill>
            <a:srgbClr val="000000">
              <a:alpha val="50000"/>
            </a:srgbClr>
          </a:solidFill>
          <a:ln>
            <a:noFill/>
          </a:ln>
        </p:spPr>
        <p:txBody>
          <a:bodyPr wrap="square" lIns="0" rIns="0">
            <a:noAutofit/>
          </a:bodyPr>
          <a:lstStyle/>
          <a:p>
            <a:pPr marL="0" marR="0" lvl="0" indent="0" algn="ctr" defTabSz="914400" rtl="0" eaLnBrk="1" fontAlgn="auto" latinLnBrk="0" hangingPunct="1">
              <a:spcBef>
                <a:spcPts val="0"/>
              </a:spcBef>
              <a:spcAft>
                <a:spcPts val="600"/>
              </a:spcAft>
              <a:buClrTx/>
              <a:buSzTx/>
              <a:buFontTx/>
              <a:buNone/>
              <a:tabLst/>
              <a:defRPr/>
            </a:pPr>
            <a:r>
              <a:rPr lang="en-US" sz="800" spc="10" dirty="0">
                <a:latin typeface="Helvetica Neue Light" panose="02000403000000020004" pitchFamily="2" charset="0"/>
                <a:ea typeface="Helvetica Neue Light" panose="02000403000000020004" pitchFamily="2" charset="0"/>
                <a:cs typeface="Helvetica Neue" panose="02000503000000020004" pitchFamily="2" charset="0"/>
              </a:rPr>
              <a:t>Patagonia</a:t>
            </a:r>
            <a:endParaRPr kumimoji="0" lang="en-US" sz="800" u="none" strike="noStrike" kern="1200" cap="none" spc="0" normalizeH="0" baseline="0" noProof="0" dirty="0">
              <a:ln>
                <a:noFill/>
              </a:ln>
              <a:solidFill>
                <a:srgbClr val="FFFFFF"/>
              </a:solidFill>
              <a:effectLst/>
              <a:uLnTx/>
              <a:uFillTx/>
            </a:endParaRPr>
          </a:p>
        </p:txBody>
      </p:sp>
      <p:sp>
        <p:nvSpPr>
          <p:cNvPr id="16" name="TextBox 15">
            <a:extLst>
              <a:ext uri="{FF2B5EF4-FFF2-40B4-BE49-F238E27FC236}">
                <a16:creationId xmlns:a16="http://schemas.microsoft.com/office/drawing/2014/main" id="{71E204CE-8C9D-5B47-B5E6-E72B11C47C4A}"/>
              </a:ext>
            </a:extLst>
          </p:cNvPr>
          <p:cNvSpPr txBox="1"/>
          <p:nvPr/>
        </p:nvSpPr>
        <p:spPr>
          <a:xfrm>
            <a:off x="4888776" y="3740453"/>
            <a:ext cx="1587851" cy="209954"/>
          </a:xfrm>
          <a:prstGeom prst="rect">
            <a:avLst/>
          </a:prstGeom>
          <a:solidFill>
            <a:srgbClr val="000000">
              <a:alpha val="50000"/>
            </a:srgbClr>
          </a:solidFill>
          <a:ln>
            <a:noFill/>
          </a:ln>
        </p:spPr>
        <p:txBody>
          <a:bodyPr wrap="square" lIns="0" rIns="0">
            <a:noAutofit/>
          </a:bodyPr>
          <a:lstStyle/>
          <a:p>
            <a:pPr marL="0" marR="0" lvl="0" indent="0" algn="ctr" defTabSz="914400" rtl="0" eaLnBrk="1" fontAlgn="auto" latinLnBrk="0" hangingPunct="1">
              <a:spcBef>
                <a:spcPts val="0"/>
              </a:spcBef>
              <a:spcAft>
                <a:spcPts val="600"/>
              </a:spcAft>
              <a:buClrTx/>
              <a:buSzTx/>
              <a:buFontTx/>
              <a:buNone/>
              <a:tabLst/>
              <a:defRPr/>
            </a:pPr>
            <a:r>
              <a:rPr lang="en-US" sz="800" spc="10" dirty="0">
                <a:latin typeface="Helvetica Neue Light" panose="02000403000000020004" pitchFamily="2" charset="0"/>
                <a:ea typeface="Helvetica Neue Light" panose="02000403000000020004" pitchFamily="2" charset="0"/>
                <a:cs typeface="Helvetica Neue" panose="02000503000000020004" pitchFamily="2" charset="0"/>
              </a:rPr>
              <a:t>Prana</a:t>
            </a:r>
            <a:endParaRPr kumimoji="0" lang="en-US" sz="800" u="none" strike="noStrike" kern="1200" cap="none" spc="0" normalizeH="0" baseline="0" noProof="0" dirty="0">
              <a:ln>
                <a:noFill/>
              </a:ln>
              <a:solidFill>
                <a:srgbClr val="FFFFFF"/>
              </a:solidFill>
              <a:effectLst/>
              <a:uLnTx/>
              <a:uFillTx/>
            </a:endParaRPr>
          </a:p>
        </p:txBody>
      </p:sp>
      <p:sp>
        <p:nvSpPr>
          <p:cNvPr id="18" name="TextBox 17">
            <a:extLst>
              <a:ext uri="{FF2B5EF4-FFF2-40B4-BE49-F238E27FC236}">
                <a16:creationId xmlns:a16="http://schemas.microsoft.com/office/drawing/2014/main" id="{15370E79-3791-C047-A2C3-145E35389EB9}"/>
              </a:ext>
            </a:extLst>
          </p:cNvPr>
          <p:cNvSpPr txBox="1"/>
          <p:nvPr/>
        </p:nvSpPr>
        <p:spPr>
          <a:xfrm>
            <a:off x="3164181" y="3735977"/>
            <a:ext cx="1185882" cy="209954"/>
          </a:xfrm>
          <a:prstGeom prst="rect">
            <a:avLst/>
          </a:prstGeom>
          <a:solidFill>
            <a:srgbClr val="000000">
              <a:alpha val="50000"/>
            </a:srgbClr>
          </a:solidFill>
          <a:ln>
            <a:noFill/>
          </a:ln>
        </p:spPr>
        <p:txBody>
          <a:bodyPr wrap="square" lIns="0" rIns="0">
            <a:noAutofit/>
          </a:bodyPr>
          <a:lstStyle/>
          <a:p>
            <a:pPr marL="57150" algn="ctr">
              <a:lnSpc>
                <a:spcPct val="110000"/>
              </a:lnSpc>
              <a:spcAft>
                <a:spcPts val="600"/>
              </a:spcAft>
            </a:pPr>
            <a:r>
              <a:rPr lang="en-US" sz="800" spc="10" dirty="0">
                <a:latin typeface="Helvetica Neue Light" panose="02000403000000020004" pitchFamily="2" charset="0"/>
                <a:ea typeface="Helvetica Neue Light" panose="02000403000000020004" pitchFamily="2" charset="0"/>
                <a:cs typeface="Helvetica Neue" panose="02000503000000020004" pitchFamily="2" charset="0"/>
              </a:rPr>
              <a:t>Royal Robbins</a:t>
            </a:r>
          </a:p>
        </p:txBody>
      </p:sp>
    </p:spTree>
    <p:extLst>
      <p:ext uri="{BB962C8B-B14F-4D97-AF65-F5344CB8AC3E}">
        <p14:creationId xmlns:p14="http://schemas.microsoft.com/office/powerpoint/2010/main" val="3192239569"/>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descr="A folded blanket wrapped in a ribbon&#10;&#10;Description automatically generated">
            <a:extLst>
              <a:ext uri="{FF2B5EF4-FFF2-40B4-BE49-F238E27FC236}">
                <a16:creationId xmlns:a16="http://schemas.microsoft.com/office/drawing/2014/main" id="{A43B635D-30AD-2E45-886B-1F904CAE4FD1}"/>
              </a:ext>
            </a:extLst>
          </p:cNvPr>
          <p:cNvPicPr>
            <a:picLocks noChangeAspect="1"/>
          </p:cNvPicPr>
          <p:nvPr/>
        </p:nvPicPr>
        <p:blipFill rotWithShape="1">
          <a:blip r:embed="rId3"/>
          <a:srcRect l="5805" t="4872" r="3939" b="4872"/>
          <a:stretch/>
        </p:blipFill>
        <p:spPr>
          <a:xfrm>
            <a:off x="453123" y="2651027"/>
            <a:ext cx="2286000" cy="2286000"/>
          </a:xfrm>
          <a:prstGeom prst="ellipse">
            <a:avLst/>
          </a:prstGeom>
          <a:ln w="15875" cmpd="sng">
            <a:noFill/>
          </a:ln>
          <a:effectLst>
            <a:outerShdw blurRad="50800" dist="38100" dir="2700000" algn="tl" rotWithShape="0">
              <a:prstClr val="black">
                <a:alpha val="40000"/>
              </a:prstClr>
            </a:outerShdw>
          </a:effectLst>
        </p:spPr>
      </p:pic>
      <p:pic>
        <p:nvPicPr>
          <p:cNvPr id="29" name="Picture 28" descr="A person holding a tampon&#10;&#10;Description automatically generated">
            <a:extLst>
              <a:ext uri="{FF2B5EF4-FFF2-40B4-BE49-F238E27FC236}">
                <a16:creationId xmlns:a16="http://schemas.microsoft.com/office/drawing/2014/main" id="{1982D605-CAD7-D64F-82BE-E467F0F15243}"/>
              </a:ext>
            </a:extLst>
          </p:cNvPr>
          <p:cNvPicPr>
            <a:picLocks noChangeAspect="1"/>
          </p:cNvPicPr>
          <p:nvPr/>
        </p:nvPicPr>
        <p:blipFill rotWithShape="1">
          <a:blip r:embed="rId4"/>
          <a:srcRect l="19606" t="2914" r="17554" b="3830"/>
          <a:stretch/>
        </p:blipFill>
        <p:spPr>
          <a:xfrm>
            <a:off x="9430426" y="2651027"/>
            <a:ext cx="2308451" cy="2286000"/>
          </a:xfrm>
          <a:prstGeom prst="ellipse">
            <a:avLst/>
          </a:prstGeom>
          <a:ln w="15875" cmpd="sng">
            <a:no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BC6D2167-2961-4448-BFFC-3265C427F4B9}"/>
              </a:ext>
            </a:extLst>
          </p:cNvPr>
          <p:cNvSpPr txBox="1"/>
          <p:nvPr/>
        </p:nvSpPr>
        <p:spPr>
          <a:xfrm>
            <a:off x="5367647" y="6182001"/>
            <a:ext cx="6142182" cy="230832"/>
          </a:xfrm>
          <a:prstGeom prst="rect">
            <a:avLst/>
          </a:prstGeom>
          <a:noFill/>
        </p:spPr>
        <p:txBody>
          <a:bodyPr wrap="square" lIns="0" rIns="0">
            <a:spAutoFit/>
          </a:bodyPr>
          <a:lstStyle/>
          <a:p>
            <a:pPr algn="r" defTabSz="659831">
              <a:spcAft>
                <a:spcPts val="528"/>
              </a:spcAft>
            </a:pPr>
            <a:r>
              <a:rPr lang="en-US" sz="900" kern="1200" dirty="0">
                <a:solidFill>
                  <a:srgbClr val="000000"/>
                </a:solidFill>
                <a:latin typeface="Helvetica Neue" panose="02000503000000020004" pitchFamily="2" charset="0"/>
                <a:ea typeface="+mn-ea"/>
                <a:cs typeface="+mn-cs"/>
              </a:rPr>
              <a:t>Credit: Bast </a:t>
            </a:r>
            <a:r>
              <a:rPr lang="en-US" sz="900" kern="1200" dirty="0" err="1">
                <a:solidFill>
                  <a:srgbClr val="000000"/>
                </a:solidFill>
                <a:latin typeface="Helvetica Neue" panose="02000503000000020004" pitchFamily="2" charset="0"/>
                <a:ea typeface="+mn-ea"/>
                <a:cs typeface="+mn-cs"/>
              </a:rPr>
              <a:t>Fibre</a:t>
            </a:r>
            <a:r>
              <a:rPr lang="en-US" sz="900" kern="1200" dirty="0">
                <a:solidFill>
                  <a:srgbClr val="000000"/>
                </a:solidFill>
                <a:latin typeface="Helvetica Neue" panose="02000503000000020004" pitchFamily="2" charset="0"/>
                <a:ea typeface="+mn-ea"/>
                <a:cs typeface="+mn-cs"/>
              </a:rPr>
              <a:t> Technologies</a:t>
            </a:r>
            <a:r>
              <a:rPr lang="en-US" sz="900" dirty="0">
                <a:solidFill>
                  <a:srgbClr val="000000"/>
                </a:solidFill>
                <a:latin typeface="Helvetica Neue" panose="02000503000000020004" pitchFamily="2" charset="0"/>
              </a:rPr>
              <a:t>, </a:t>
            </a:r>
            <a:r>
              <a:rPr lang="en-US" sz="900" kern="1200" dirty="0">
                <a:solidFill>
                  <a:srgbClr val="000000"/>
                </a:solidFill>
                <a:latin typeface="Helvetica Neue" panose="02000503000000020004" pitchFamily="2" charset="0"/>
                <a:ea typeface="+mn-ea"/>
                <a:cs typeface="+mn-cs"/>
              </a:rPr>
              <a:t>Bear Fiber, Delilah Home, Nike Skateboarding, </a:t>
            </a:r>
            <a:r>
              <a:rPr lang="en-US" sz="900" kern="1200" dirty="0" err="1">
                <a:solidFill>
                  <a:srgbClr val="000000"/>
                </a:solidFill>
                <a:latin typeface="Helvetica Neue" panose="02000503000000020004" pitchFamily="2" charset="0"/>
                <a:ea typeface="+mn-ea"/>
                <a:cs typeface="+mn-cs"/>
              </a:rPr>
              <a:t>TraceFemcare</a:t>
            </a:r>
            <a:endParaRPr lang="en-US" sz="9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Title 1">
            <a:extLst>
              <a:ext uri="{FF2B5EF4-FFF2-40B4-BE49-F238E27FC236}">
                <a16:creationId xmlns:a16="http://schemas.microsoft.com/office/drawing/2014/main" id="{E39D87DF-F388-F04D-8ED6-596C6FDE808B}"/>
              </a:ext>
            </a:extLst>
          </p:cNvPr>
          <p:cNvSpPr txBox="1">
            <a:spLocks/>
          </p:cNvSpPr>
          <p:nvPr/>
        </p:nvSpPr>
        <p:spPr>
          <a:xfrm>
            <a:off x="1485895" y="482875"/>
            <a:ext cx="10023934" cy="930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lnSpc>
                <a:spcPts val="3240"/>
              </a:lnSpc>
              <a:defRPr/>
            </a:pP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HEMP IN FOOTWEAR, HOME GOODS, </a:t>
            </a:r>
            <a:b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b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PERSONAL CARE PRODUCTS</a:t>
            </a:r>
          </a:p>
        </p:txBody>
      </p:sp>
      <p:sp>
        <p:nvSpPr>
          <p:cNvPr id="20" name="TextBox 19">
            <a:extLst>
              <a:ext uri="{FF2B5EF4-FFF2-40B4-BE49-F238E27FC236}">
                <a16:creationId xmlns:a16="http://schemas.microsoft.com/office/drawing/2014/main" id="{BDDFEBA1-6360-2C47-AE85-8BAB0A7CB81E}"/>
              </a:ext>
            </a:extLst>
          </p:cNvPr>
          <p:cNvSpPr txBox="1"/>
          <p:nvPr/>
        </p:nvSpPr>
        <p:spPr>
          <a:xfrm>
            <a:off x="1485895" y="203181"/>
            <a:ext cx="6196912" cy="338554"/>
          </a:xfrm>
          <a:prstGeom prst="rect">
            <a:avLst/>
          </a:prstGeom>
          <a:noFill/>
        </p:spPr>
        <p:txBody>
          <a:bodyPr wrap="square">
            <a:spAutoFit/>
          </a:bodyPr>
          <a:lstStyle/>
          <a:p>
            <a:r>
              <a:rPr lang="en-US" sz="1600" dirty="0">
                <a:solidFill>
                  <a:srgbClr val="2D6352"/>
                </a:solidFill>
                <a:latin typeface="Helvetica Neue Light" panose="02000403000000020004" pitchFamily="2" charset="0"/>
                <a:ea typeface="Helvetica Neue Light" panose="02000403000000020004" pitchFamily="2" charset="0"/>
              </a:rPr>
              <a:t>2024 OSU HEMP WORKSHOP</a:t>
            </a:r>
          </a:p>
        </p:txBody>
      </p:sp>
      <p:pic>
        <p:nvPicPr>
          <p:cNvPr id="27" name="Picture 26" descr="A person's feet with socks&#10;&#10;Description automatically generated">
            <a:extLst>
              <a:ext uri="{FF2B5EF4-FFF2-40B4-BE49-F238E27FC236}">
                <a16:creationId xmlns:a16="http://schemas.microsoft.com/office/drawing/2014/main" id="{E8447E47-DDCE-104A-8435-BA4B87604595}"/>
              </a:ext>
            </a:extLst>
          </p:cNvPr>
          <p:cNvPicPr>
            <a:picLocks noChangeAspect="1"/>
          </p:cNvPicPr>
          <p:nvPr/>
        </p:nvPicPr>
        <p:blipFill rotWithShape="1">
          <a:blip r:embed="rId5"/>
          <a:srcRect l="14174" t="14282" r="2926" b="25083"/>
          <a:stretch/>
        </p:blipFill>
        <p:spPr>
          <a:xfrm>
            <a:off x="7161015" y="2368650"/>
            <a:ext cx="2816352" cy="2740577"/>
          </a:xfrm>
          <a:prstGeom prst="ellipse">
            <a:avLst/>
          </a:prstGeom>
          <a:ln w="15875" cmpd="sng">
            <a:noFill/>
          </a:ln>
          <a:effectLst>
            <a:outerShdw blurRad="50800" dist="38100" dir="2700000" algn="tl" rotWithShape="0">
              <a:prstClr val="black">
                <a:alpha val="40000"/>
              </a:prstClr>
            </a:outerShdw>
          </a:effectLst>
        </p:spPr>
      </p:pic>
      <p:pic>
        <p:nvPicPr>
          <p:cNvPr id="31" name="Picture 30" descr="A close-up of some shoes&#10;&#10;Description automatically generated">
            <a:extLst>
              <a:ext uri="{FF2B5EF4-FFF2-40B4-BE49-F238E27FC236}">
                <a16:creationId xmlns:a16="http://schemas.microsoft.com/office/drawing/2014/main" id="{AE9F2A93-9825-7C40-B323-D5A26D6CED93}"/>
              </a:ext>
            </a:extLst>
          </p:cNvPr>
          <p:cNvPicPr>
            <a:picLocks noChangeAspect="1"/>
          </p:cNvPicPr>
          <p:nvPr/>
        </p:nvPicPr>
        <p:blipFill rotWithShape="1">
          <a:blip r:embed="rId6"/>
          <a:srcRect l="194" t="-42059" r="-532" b="-63457"/>
          <a:stretch/>
        </p:blipFill>
        <p:spPr>
          <a:xfrm>
            <a:off x="2247397" y="2497290"/>
            <a:ext cx="2750822" cy="2743200"/>
          </a:xfrm>
          <a:prstGeom prst="ellipse">
            <a:avLst/>
          </a:prstGeom>
          <a:solidFill>
            <a:schemeClr val="bg1"/>
          </a:solidFill>
          <a:ln w="15875" cmpd="sng">
            <a:noFill/>
          </a:ln>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6D403285-BF6F-3044-873C-C2A2C04775BB}"/>
              </a:ext>
            </a:extLst>
          </p:cNvPr>
          <p:cNvPicPr>
            <a:picLocks noChangeAspect="1"/>
          </p:cNvPicPr>
          <p:nvPr/>
        </p:nvPicPr>
        <p:blipFill rotWithShape="1">
          <a:blip r:embed="rId7"/>
          <a:srcRect t="-27311" b="-27311"/>
          <a:stretch/>
        </p:blipFill>
        <p:spPr>
          <a:xfrm>
            <a:off x="4484043" y="2263993"/>
            <a:ext cx="3223913" cy="3182581"/>
          </a:xfrm>
          <a:prstGeom prst="ellipse">
            <a:avLst/>
          </a:prstGeom>
          <a:solidFill>
            <a:srgbClr val="F2EFE8"/>
          </a:solidFill>
          <a:ln w="15875" cmpd="sng">
            <a:noFill/>
          </a:ln>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8C61017C-01ED-27B2-0721-6FABC34815D7}"/>
              </a:ext>
            </a:extLst>
          </p:cNvPr>
          <p:cNvPicPr>
            <a:picLocks noChangeAspect="1" noChangeArrowheads="1"/>
          </p:cNvPicPr>
          <p:nvPr/>
        </p:nvPicPr>
        <p:blipFill>
          <a:blip r:embed="rId8"/>
          <a:srcRect/>
          <a:stretch/>
        </p:blipFill>
        <p:spPr bwMode="auto">
          <a:xfrm>
            <a:off x="609364" y="189697"/>
            <a:ext cx="876299"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488939"/>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2B697C96-853D-F143-812D-29558C772E28}"/>
              </a:ext>
            </a:extLst>
          </p:cNvPr>
          <p:cNvSpPr txBox="1"/>
          <p:nvPr/>
        </p:nvSpPr>
        <p:spPr>
          <a:xfrm>
            <a:off x="1485895" y="189697"/>
            <a:ext cx="6196912" cy="338554"/>
          </a:xfrm>
          <a:prstGeom prst="rect">
            <a:avLst/>
          </a:prstGeom>
          <a:noFill/>
        </p:spPr>
        <p:txBody>
          <a:bodyPr wrap="square">
            <a:spAutoFit/>
          </a:bodyPr>
          <a:lstStyle/>
          <a:p>
            <a:r>
              <a:rPr lang="en-US" sz="1600" dirty="0">
                <a:solidFill>
                  <a:srgbClr val="2D6352"/>
                </a:solidFill>
                <a:latin typeface="Helvetica Neue Light" panose="02000403000000020004" pitchFamily="2" charset="0"/>
                <a:ea typeface="Helvetica Neue Light" panose="02000403000000020004" pitchFamily="2" charset="0"/>
              </a:rPr>
              <a:t>2024 OSU HEMP WORKSHOP</a:t>
            </a:r>
          </a:p>
        </p:txBody>
      </p:sp>
      <p:sp>
        <p:nvSpPr>
          <p:cNvPr id="38" name="Title 4">
            <a:extLst>
              <a:ext uri="{FF2B5EF4-FFF2-40B4-BE49-F238E27FC236}">
                <a16:creationId xmlns:a16="http://schemas.microsoft.com/office/drawing/2014/main" id="{F6218A90-D738-4346-8128-ECC8686F874B}"/>
              </a:ext>
            </a:extLst>
          </p:cNvPr>
          <p:cNvSpPr txBox="1">
            <a:spLocks/>
          </p:cNvSpPr>
          <p:nvPr/>
        </p:nvSpPr>
        <p:spPr>
          <a:xfrm>
            <a:off x="1485895" y="308618"/>
            <a:ext cx="10579608" cy="11887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lnSpc>
                <a:spcPts val="3240"/>
              </a:lnSpc>
              <a:defRPr/>
            </a:pP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FIBER HEMP AS ALTERNATIVE FEEDSTOCK </a:t>
            </a:r>
            <a:b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b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FOR CELLULOSE-BASED TEXTILES</a:t>
            </a:r>
          </a:p>
        </p:txBody>
      </p:sp>
      <p:sp>
        <p:nvSpPr>
          <p:cNvPr id="19" name="Rectangle 18">
            <a:extLst>
              <a:ext uri="{FF2B5EF4-FFF2-40B4-BE49-F238E27FC236}">
                <a16:creationId xmlns:a16="http://schemas.microsoft.com/office/drawing/2014/main" id="{21061057-BF10-E54A-8D1B-399C04EC35BF}"/>
              </a:ext>
            </a:extLst>
          </p:cNvPr>
          <p:cNvSpPr/>
          <p:nvPr/>
        </p:nvSpPr>
        <p:spPr>
          <a:xfrm>
            <a:off x="906329" y="2263373"/>
            <a:ext cx="10579608" cy="4088270"/>
          </a:xfrm>
          <a:prstGeom prst="rect">
            <a:avLst/>
          </a:prstGeom>
        </p:spPr>
        <p:txBody>
          <a:bodyPr numCol="2" spcCol="182880"/>
          <a:lstStyle/>
          <a:p>
            <a:pPr lvl="0" fontAlgn="base">
              <a:lnSpc>
                <a:spcPct val="90000"/>
              </a:lnSpc>
              <a:spcBef>
                <a:spcPts val="1000"/>
              </a:spcBef>
              <a:buClr>
                <a:srgbClr val="2D6352"/>
              </a:buClr>
            </a:pPr>
            <a:r>
              <a:rPr lang="en-US" sz="1400" b="1" dirty="0">
                <a:latin typeface="Helvetica Neue" panose="02000503000000020004" pitchFamily="2" charset="0"/>
                <a:ea typeface="Helvetica Neue" panose="02000503000000020004" pitchFamily="2" charset="0"/>
                <a:cs typeface="Helvetica Neue" panose="02000503000000020004" pitchFamily="2" charset="0"/>
              </a:rPr>
              <a:t>Opportunity</a:t>
            </a:r>
          </a:p>
          <a:p>
            <a:pPr marL="228600" lvl="0" indent="-228600" fontAlgn="base">
              <a:lnSpc>
                <a:spcPct val="90000"/>
              </a:lnSpc>
              <a:spcBef>
                <a:spcPts val="1000"/>
              </a:spcBef>
              <a:buClr>
                <a:srgbClr val="2D6352"/>
              </a:buClr>
              <a:buFont typeface="Arial" panose="020B0604020202020204" pitchFamily="34" charset="0"/>
              <a:buChar char="•"/>
            </a:pP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Use hemp fiber and </a:t>
            </a:r>
            <a:r>
              <a:rPr lang="en-US" sz="1400" dirty="0" err="1">
                <a:latin typeface="Helvetica Neue Light" panose="02000403000000020004" pitchFamily="2" charset="0"/>
                <a:ea typeface="Helvetica Neue Light" panose="02000403000000020004" pitchFamily="2" charset="0"/>
                <a:cs typeface="Helvetica Neue" panose="02000503000000020004" pitchFamily="2" charset="0"/>
              </a:rPr>
              <a:t>hurd</a:t>
            </a: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 as a cellulosic feedstock for lyocell – such as wood for Tencel™ - as well as paper for packaging.</a:t>
            </a:r>
          </a:p>
          <a:p>
            <a:pPr marL="228600" lvl="0" indent="-228600" fontAlgn="base">
              <a:lnSpc>
                <a:spcPct val="90000"/>
              </a:lnSpc>
              <a:spcBef>
                <a:spcPts val="1000"/>
              </a:spcBef>
              <a:buClr>
                <a:srgbClr val="2D6352"/>
              </a:buClr>
              <a:buFont typeface="Arial" panose="020B0604020202020204" pitchFamily="34" charset="0"/>
              <a:buChar char="•"/>
            </a:pP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Fast-growing annual plants such as hemp (and flax and agricultural “waste”) could be used as a “tree-free” alternative pulp source.  </a:t>
            </a:r>
          </a:p>
          <a:p>
            <a:pPr marL="228600" lvl="0" indent="-228600" fontAlgn="base">
              <a:lnSpc>
                <a:spcPct val="90000"/>
              </a:lnSpc>
              <a:spcBef>
                <a:spcPts val="1000"/>
              </a:spcBef>
              <a:buClr>
                <a:srgbClr val="2D6352"/>
              </a:buClr>
              <a:buFont typeface="Arial" panose="020B0604020202020204" pitchFamily="34" charset="0"/>
              <a:buChar char="•"/>
            </a:pP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Fewer steps than mechanical processing. </a:t>
            </a:r>
          </a:p>
          <a:p>
            <a:pPr marL="228600" indent="-228600" fontAlgn="base">
              <a:lnSpc>
                <a:spcPct val="90000"/>
              </a:lnSpc>
              <a:spcBef>
                <a:spcPts val="1000"/>
              </a:spcBef>
              <a:buClr>
                <a:srgbClr val="2D6352"/>
              </a:buClr>
              <a:buFont typeface="Arial" panose="020B0604020202020204" pitchFamily="34" charset="0"/>
              <a:buChar char="•"/>
            </a:pP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Lyocell process would use non-hazardous chemicals and a closed-loop system.</a:t>
            </a:r>
          </a:p>
          <a:p>
            <a:pPr marL="228600" lvl="0" indent="-228600" fontAlgn="base">
              <a:lnSpc>
                <a:spcPct val="90000"/>
              </a:lnSpc>
              <a:spcBef>
                <a:spcPts val="1000"/>
              </a:spcBef>
              <a:buClr>
                <a:srgbClr val="2D6352"/>
              </a:buClr>
              <a:buFont typeface="Arial" panose="020B0604020202020204" pitchFamily="34" charset="0"/>
              <a:buChar char="•"/>
            </a:pP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One pulp mill using hemp is located in Renton, WA; One using </a:t>
            </a:r>
            <a:r>
              <a:rPr lang="en-US" sz="1400" dirty="0" err="1">
                <a:latin typeface="Helvetica Neue Light" panose="02000403000000020004" pitchFamily="2" charset="0"/>
                <a:ea typeface="Helvetica Neue Light" panose="02000403000000020004" pitchFamily="2" charset="0"/>
                <a:cs typeface="Helvetica Neue" panose="02000503000000020004" pitchFamily="2" charset="0"/>
              </a:rPr>
              <a:t>agriwaste</a:t>
            </a: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 Los Angeles</a:t>
            </a:r>
          </a:p>
          <a:p>
            <a:pPr lvl="0" fontAlgn="base">
              <a:lnSpc>
                <a:spcPct val="90000"/>
              </a:lnSpc>
              <a:spcBef>
                <a:spcPts val="1000"/>
              </a:spcBef>
              <a:buClr>
                <a:srgbClr val="2D6352"/>
              </a:buClr>
            </a:pPr>
            <a:endParaRPr lang="en-US" sz="1400" b="1" dirty="0">
              <a:latin typeface="Helvetica Neue" panose="02000503000000020004" pitchFamily="2" charset="0"/>
              <a:ea typeface="Helvetica Neue" panose="02000503000000020004" pitchFamily="2" charset="0"/>
              <a:cs typeface="Helvetica Neue" panose="02000503000000020004" pitchFamily="2" charset="0"/>
            </a:endParaRPr>
          </a:p>
          <a:p>
            <a:pPr lvl="0" fontAlgn="base">
              <a:lnSpc>
                <a:spcPct val="90000"/>
              </a:lnSpc>
              <a:spcBef>
                <a:spcPts val="1000"/>
              </a:spcBef>
              <a:buClr>
                <a:srgbClr val="2D6352"/>
              </a:buClr>
            </a:pPr>
            <a:endParaRPr lang="en-US" sz="1400" b="1" dirty="0">
              <a:latin typeface="Helvetica Neue" panose="02000503000000020004" pitchFamily="2" charset="0"/>
              <a:ea typeface="Helvetica Neue" panose="02000503000000020004" pitchFamily="2" charset="0"/>
              <a:cs typeface="Helvetica Neue" panose="02000503000000020004" pitchFamily="2" charset="0"/>
            </a:endParaRPr>
          </a:p>
          <a:p>
            <a:pPr lvl="0" fontAlgn="base">
              <a:lnSpc>
                <a:spcPct val="90000"/>
              </a:lnSpc>
              <a:spcBef>
                <a:spcPts val="1000"/>
              </a:spcBef>
              <a:buClr>
                <a:srgbClr val="2D6352"/>
              </a:buClr>
            </a:pPr>
            <a:endParaRPr lang="en-US" sz="1400" b="1" dirty="0">
              <a:latin typeface="Helvetica Neue" panose="02000503000000020004" pitchFamily="2" charset="0"/>
              <a:ea typeface="Helvetica Neue" panose="02000503000000020004" pitchFamily="2" charset="0"/>
              <a:cs typeface="Helvetica Neue" panose="02000503000000020004" pitchFamily="2" charset="0"/>
            </a:endParaRPr>
          </a:p>
          <a:p>
            <a:pPr lvl="0" fontAlgn="base">
              <a:lnSpc>
                <a:spcPct val="90000"/>
              </a:lnSpc>
              <a:spcBef>
                <a:spcPts val="1000"/>
              </a:spcBef>
              <a:buClr>
                <a:srgbClr val="2D6352"/>
              </a:buClr>
            </a:pPr>
            <a:r>
              <a:rPr lang="en-US" sz="1400" b="1" dirty="0">
                <a:latin typeface="Helvetica Neue" panose="02000503000000020004" pitchFamily="2" charset="0"/>
                <a:ea typeface="Helvetica Neue" panose="02000503000000020004" pitchFamily="2" charset="0"/>
                <a:cs typeface="Helvetica Neue" panose="02000503000000020004" pitchFamily="2" charset="0"/>
              </a:rPr>
              <a:t>Obstacle</a:t>
            </a:r>
          </a:p>
          <a:p>
            <a:pPr marL="228600" lvl="0" indent="-228600" fontAlgn="base">
              <a:lnSpc>
                <a:spcPct val="90000"/>
              </a:lnSpc>
              <a:spcBef>
                <a:spcPts val="1000"/>
              </a:spcBef>
              <a:buClr>
                <a:srgbClr val="2D6352"/>
              </a:buClr>
              <a:buFont typeface="Arial" panose="020B0604020202020204" pitchFamily="34" charset="0"/>
              <a:buChar char="•"/>
            </a:pP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Current hemp prices are higher than softwood chips. </a:t>
            </a:r>
            <a:br>
              <a:rPr lang="en-US" sz="1400" dirty="0">
                <a:latin typeface="Helvetica Neue Light" panose="02000403000000020004" pitchFamily="2" charset="0"/>
                <a:ea typeface="Helvetica Neue Light" panose="02000403000000020004" pitchFamily="2" charset="0"/>
                <a:cs typeface="Helvetica Neue" panose="02000503000000020004" pitchFamily="2" charset="0"/>
              </a:rPr>
            </a:b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Are brands willing to pay the higher price?</a:t>
            </a:r>
          </a:p>
          <a:p>
            <a:pPr marL="228600" lvl="0" indent="-228600" fontAlgn="base">
              <a:lnSpc>
                <a:spcPct val="90000"/>
              </a:lnSpc>
              <a:spcBef>
                <a:spcPts val="1000"/>
              </a:spcBef>
              <a:buClr>
                <a:srgbClr val="2D6352"/>
              </a:buClr>
              <a:buFont typeface="Arial" panose="020B0604020202020204" pitchFamily="34" charset="0"/>
              <a:buChar char="•"/>
            </a:pPr>
            <a:endParaRPr lang="en-US" sz="1400" dirty="0">
              <a:latin typeface="Helvetica Neue Light" panose="02000403000000020004" pitchFamily="2" charset="0"/>
              <a:ea typeface="Helvetica Neue Light" panose="02000403000000020004" pitchFamily="2" charset="0"/>
              <a:cs typeface="Helvetica Neue" panose="02000503000000020004" pitchFamily="2" charset="0"/>
            </a:endParaRPr>
          </a:p>
          <a:p>
            <a:pPr marL="228600" lvl="0" indent="-228600" fontAlgn="base">
              <a:lnSpc>
                <a:spcPct val="90000"/>
              </a:lnSpc>
              <a:spcBef>
                <a:spcPts val="1000"/>
              </a:spcBef>
              <a:buClr>
                <a:srgbClr val="2D6352"/>
              </a:buClr>
              <a:buFont typeface="Arial" panose="020B0604020202020204" pitchFamily="34" charset="0"/>
              <a:buChar char="•"/>
            </a:pPr>
            <a:endParaRPr lang="en-US" sz="1400" dirty="0">
              <a:latin typeface="Helvetica Neue Light" panose="02000403000000020004" pitchFamily="2" charset="0"/>
              <a:ea typeface="Helvetica Neue Light" panose="02000403000000020004" pitchFamily="2" charset="0"/>
              <a:cs typeface="Helvetica Neue" panose="02000503000000020004" pitchFamily="2" charset="0"/>
            </a:endParaRPr>
          </a:p>
          <a:p>
            <a:pPr marL="228600" lvl="0" indent="-228600" fontAlgn="base">
              <a:lnSpc>
                <a:spcPct val="90000"/>
              </a:lnSpc>
              <a:spcBef>
                <a:spcPts val="1000"/>
              </a:spcBef>
              <a:buClr>
                <a:srgbClr val="2D6352"/>
              </a:buClr>
              <a:buFont typeface="Arial" panose="020B0604020202020204" pitchFamily="34" charset="0"/>
              <a:buChar char="•"/>
            </a:pPr>
            <a:endParaRPr lang="en-US" sz="1400" dirty="0">
              <a:latin typeface="Helvetica Neue Light" panose="02000403000000020004" pitchFamily="2" charset="0"/>
              <a:ea typeface="Helvetica Neue Light" panose="02000403000000020004" pitchFamily="2" charset="0"/>
              <a:cs typeface="Helvetica Neue" panose="02000503000000020004" pitchFamily="2" charset="0"/>
            </a:endParaRPr>
          </a:p>
          <a:p>
            <a:pPr marL="228600" lvl="0" indent="-228600" fontAlgn="base">
              <a:lnSpc>
                <a:spcPct val="90000"/>
              </a:lnSpc>
              <a:spcBef>
                <a:spcPts val="1000"/>
              </a:spcBef>
              <a:buClr>
                <a:srgbClr val="2D6352"/>
              </a:buClr>
              <a:buFont typeface="Arial" panose="020B0604020202020204" pitchFamily="34" charset="0"/>
              <a:buChar char="•"/>
            </a:pPr>
            <a:endParaRPr lang="en-US" sz="1400" dirty="0">
              <a:latin typeface="Helvetica Neue Light" panose="02000403000000020004" pitchFamily="2" charset="0"/>
              <a:ea typeface="Helvetica Neue Light" panose="02000403000000020004" pitchFamily="2" charset="0"/>
              <a:cs typeface="Helvetica Neue" panose="02000503000000020004" pitchFamily="2" charset="0"/>
            </a:endParaRPr>
          </a:p>
          <a:p>
            <a:pPr marL="228600" lvl="0" indent="-228600" fontAlgn="base">
              <a:lnSpc>
                <a:spcPct val="90000"/>
              </a:lnSpc>
              <a:spcBef>
                <a:spcPts val="1000"/>
              </a:spcBef>
              <a:buClr>
                <a:srgbClr val="2D6352"/>
              </a:buClr>
              <a:buFont typeface="Arial" panose="020B0604020202020204" pitchFamily="34" charset="0"/>
              <a:buChar char="•"/>
            </a:pPr>
            <a:endParaRPr lang="en-US" sz="1400" dirty="0">
              <a:latin typeface="Helvetica Neue Light" panose="02000403000000020004" pitchFamily="2" charset="0"/>
              <a:ea typeface="Helvetica Neue Light" panose="02000403000000020004" pitchFamily="2" charset="0"/>
              <a:cs typeface="Helvetica Neue" panose="02000503000000020004" pitchFamily="2" charset="0"/>
            </a:endParaRPr>
          </a:p>
          <a:p>
            <a:pPr marL="228600" lvl="0" indent="-228600" fontAlgn="base">
              <a:lnSpc>
                <a:spcPct val="90000"/>
              </a:lnSpc>
              <a:spcBef>
                <a:spcPts val="1000"/>
              </a:spcBef>
              <a:buClr>
                <a:srgbClr val="2D6352"/>
              </a:buClr>
              <a:buFont typeface="Arial" panose="020B0604020202020204" pitchFamily="34" charset="0"/>
              <a:buChar char="•"/>
            </a:pPr>
            <a:endParaRPr lang="en-US" sz="1400" dirty="0">
              <a:latin typeface="Helvetica Neue Light" panose="02000403000000020004" pitchFamily="2" charset="0"/>
              <a:ea typeface="Helvetica Neue Light" panose="02000403000000020004" pitchFamily="2" charset="0"/>
              <a:cs typeface="Helvetica Neue" panose="02000503000000020004" pitchFamily="2" charset="0"/>
            </a:endParaRPr>
          </a:p>
          <a:p>
            <a:pPr marL="228600" lvl="0" indent="-228600" fontAlgn="base">
              <a:lnSpc>
                <a:spcPct val="90000"/>
              </a:lnSpc>
              <a:spcBef>
                <a:spcPts val="1000"/>
              </a:spcBef>
              <a:buClr>
                <a:srgbClr val="2D6352"/>
              </a:buClr>
              <a:buFont typeface="Arial" panose="020B0604020202020204" pitchFamily="34" charset="0"/>
              <a:buChar char="•"/>
            </a:pPr>
            <a:endParaRPr lang="en-US" sz="1400" dirty="0">
              <a:latin typeface="Helvetica Neue Light" panose="02000403000000020004" pitchFamily="2" charset="0"/>
              <a:ea typeface="Helvetica Neue Light" panose="02000403000000020004" pitchFamily="2" charset="0"/>
              <a:cs typeface="Helvetica Neue" panose="02000503000000020004" pitchFamily="2" charset="0"/>
            </a:endParaRPr>
          </a:p>
          <a:p>
            <a:pPr marL="228600" lvl="0" indent="-228600" fontAlgn="base">
              <a:lnSpc>
                <a:spcPct val="90000"/>
              </a:lnSpc>
              <a:spcBef>
                <a:spcPts val="1000"/>
              </a:spcBef>
              <a:buClr>
                <a:srgbClr val="2D6352"/>
              </a:buClr>
              <a:buFont typeface="Arial" panose="020B0604020202020204" pitchFamily="34" charset="0"/>
              <a:buChar char="•"/>
            </a:pPr>
            <a:endParaRPr lang="en-US" sz="1400" dirty="0">
              <a:latin typeface="Helvetica Neue Light" panose="02000403000000020004" pitchFamily="2" charset="0"/>
              <a:ea typeface="Helvetica Neue Light" panose="02000403000000020004" pitchFamily="2" charset="0"/>
              <a:cs typeface="Helvetica Neue" panose="02000503000000020004" pitchFamily="2" charset="0"/>
            </a:endParaRPr>
          </a:p>
          <a:p>
            <a:pPr marL="228600" lvl="0" indent="-228600" fontAlgn="base">
              <a:lnSpc>
                <a:spcPct val="90000"/>
              </a:lnSpc>
              <a:spcBef>
                <a:spcPts val="1000"/>
              </a:spcBef>
              <a:buClr>
                <a:srgbClr val="2D6352"/>
              </a:buClr>
              <a:buFont typeface="Arial" panose="020B0604020202020204" pitchFamily="34" charset="0"/>
              <a:buChar char="•"/>
            </a:pPr>
            <a:endParaRPr lang="en-US" sz="1400" dirty="0">
              <a:latin typeface="Helvetica Neue Light" panose="02000403000000020004" pitchFamily="2" charset="0"/>
              <a:ea typeface="Helvetica Neue Light" panose="02000403000000020004" pitchFamily="2" charset="0"/>
              <a:cs typeface="Helvetica Neue" panose="02000503000000020004" pitchFamily="2" charset="0"/>
            </a:endParaRPr>
          </a:p>
          <a:p>
            <a:pPr marL="228600" lvl="0" indent="-228600" fontAlgn="base">
              <a:lnSpc>
                <a:spcPct val="90000"/>
              </a:lnSpc>
              <a:spcBef>
                <a:spcPts val="1000"/>
              </a:spcBef>
              <a:buClr>
                <a:srgbClr val="2D6352"/>
              </a:buClr>
              <a:buFont typeface="Arial" panose="020B0604020202020204" pitchFamily="34" charset="0"/>
              <a:buChar char="•"/>
            </a:pPr>
            <a:endParaRPr lang="en-US" sz="14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20" name="Picture 19">
            <a:extLst>
              <a:ext uri="{FF2B5EF4-FFF2-40B4-BE49-F238E27FC236}">
                <a16:creationId xmlns:a16="http://schemas.microsoft.com/office/drawing/2014/main" id="{74864F03-12E6-F442-8CF5-972C556AB362}"/>
              </a:ext>
            </a:extLst>
          </p:cNvPr>
          <p:cNvPicPr>
            <a:picLocks noChangeAspect="1"/>
          </p:cNvPicPr>
          <p:nvPr/>
        </p:nvPicPr>
        <p:blipFill rotWithShape="1">
          <a:blip r:embed="rId3"/>
          <a:srcRect l="6493" r="3964"/>
          <a:stretch/>
        </p:blipFill>
        <p:spPr>
          <a:xfrm>
            <a:off x="6321477" y="3232460"/>
            <a:ext cx="2112264" cy="2112264"/>
          </a:xfrm>
          <a:prstGeom prst="ellipse">
            <a:avLst/>
          </a:prstGeom>
          <a:ln w="69850" cmpd="sng">
            <a:no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0DEB52A1-AC4D-4647-977D-9619EFCAE2AA}"/>
              </a:ext>
            </a:extLst>
          </p:cNvPr>
          <p:cNvPicPr>
            <a:picLocks noChangeAspect="1"/>
          </p:cNvPicPr>
          <p:nvPr/>
        </p:nvPicPr>
        <p:blipFill rotWithShape="1">
          <a:blip r:embed="rId4"/>
          <a:srcRect l="11250" r="14255" b="3759"/>
          <a:stretch/>
        </p:blipFill>
        <p:spPr>
          <a:xfrm>
            <a:off x="8374092" y="3235000"/>
            <a:ext cx="2109445" cy="2112063"/>
          </a:xfrm>
          <a:prstGeom prst="ellipse">
            <a:avLst/>
          </a:prstGeom>
          <a:ln w="69850" cmpd="sng">
            <a:noFill/>
          </a:ln>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10E05D68-D002-048C-A3BD-01AEB231FBC5}"/>
              </a:ext>
            </a:extLst>
          </p:cNvPr>
          <p:cNvPicPr>
            <a:picLocks noChangeAspect="1" noChangeArrowheads="1"/>
          </p:cNvPicPr>
          <p:nvPr/>
        </p:nvPicPr>
        <p:blipFill>
          <a:blip r:embed="rId5"/>
          <a:srcRect/>
          <a:stretch/>
        </p:blipFill>
        <p:spPr bwMode="auto">
          <a:xfrm>
            <a:off x="609364" y="189697"/>
            <a:ext cx="876299"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30FC910-AB04-6344-A2FE-33422E278A7C}"/>
              </a:ext>
            </a:extLst>
          </p:cNvPr>
          <p:cNvSpPr txBox="1"/>
          <p:nvPr/>
        </p:nvSpPr>
        <p:spPr>
          <a:xfrm>
            <a:off x="10572206" y="6524087"/>
            <a:ext cx="1619794" cy="288432"/>
          </a:xfrm>
          <a:prstGeom prst="rect">
            <a:avLst/>
          </a:prstGeom>
          <a:noFill/>
          <a:ln>
            <a:noFill/>
          </a:ln>
        </p:spPr>
        <p:txBody>
          <a:bodyPr wrap="square" lIns="0" rIns="0">
            <a:noAutofit/>
          </a:bodyPr>
          <a:lstStyle/>
          <a:p>
            <a:pPr algn="ctr">
              <a:spcAft>
                <a:spcPts val="600"/>
              </a:spcAft>
              <a:defRPr/>
            </a:pPr>
            <a:r>
              <a:rPr kumimoji="0" lang="en-US" sz="1050" u="none" strike="noStrike" kern="1200" cap="none" spc="0" normalizeH="0" baseline="0" noProof="0" dirty="0">
                <a:ln>
                  <a:noFill/>
                </a:ln>
                <a:solidFill>
                  <a:srgbClr val="2D6352"/>
                </a:solidFill>
                <a:effectLst/>
                <a:uLnTx/>
                <a:uFillTx/>
                <a:latin typeface="Helvetica Neue" panose="02000503000000020004" pitchFamily="2" charset="0"/>
                <a:ea typeface="Helvetica Neue" panose="02000503000000020004" pitchFamily="2" charset="0"/>
                <a:cs typeface="Helvetica Neue" panose="02000503000000020004" pitchFamily="2" charset="0"/>
              </a:rPr>
              <a:t>Images: </a:t>
            </a:r>
            <a:r>
              <a:rPr lang="en-US" sz="1050" dirty="0" err="1">
                <a:solidFill>
                  <a:srgbClr val="2D6352"/>
                </a:solidFill>
                <a:effectLst/>
                <a:latin typeface="Helvetica Neue" panose="02000503000000020004" pitchFamily="2" charset="0"/>
                <a:ea typeface="Helvetica Neue" panose="02000503000000020004" pitchFamily="2" charset="0"/>
                <a:cs typeface="Helvetica Neue" panose="02000503000000020004" pitchFamily="2" charset="0"/>
              </a:rPr>
              <a:t>Santor</a:t>
            </a:r>
            <a:endParaRPr lang="en-US" sz="1050" dirty="0">
              <a:solidFill>
                <a:srgbClr val="2D6352"/>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ctr" defTabSz="914400" rtl="0" eaLnBrk="1" fontAlgn="auto" latinLnBrk="0" hangingPunct="1">
              <a:spcBef>
                <a:spcPts val="0"/>
              </a:spcBef>
              <a:spcAft>
                <a:spcPts val="600"/>
              </a:spcAft>
              <a:buClrTx/>
              <a:buSzTx/>
              <a:buFontTx/>
              <a:buNone/>
              <a:tabLst/>
              <a:defRPr/>
            </a:pPr>
            <a:r>
              <a:rPr kumimoji="0" lang="en-US" sz="1050" u="none" strike="noStrike" kern="1200" cap="none" spc="0" normalizeH="0" baseline="0" noProof="0" dirty="0">
                <a:ln>
                  <a:noFill/>
                </a:ln>
                <a:solidFill>
                  <a:srgbClr val="FFFFFF"/>
                </a:solidFill>
                <a:effectLst/>
                <a:uLnTx/>
                <a:uFillTx/>
              </a:rPr>
              <a:t> </a:t>
            </a:r>
          </a:p>
        </p:txBody>
      </p:sp>
    </p:spTree>
    <p:extLst>
      <p:ext uri="{BB962C8B-B14F-4D97-AF65-F5344CB8AC3E}">
        <p14:creationId xmlns:p14="http://schemas.microsoft.com/office/powerpoint/2010/main" val="3711636576"/>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tall green plants in a field&#10;&#10;Description automatically generated">
            <a:extLst>
              <a:ext uri="{FF2B5EF4-FFF2-40B4-BE49-F238E27FC236}">
                <a16:creationId xmlns:a16="http://schemas.microsoft.com/office/drawing/2014/main" id="{4F1430CE-32BB-E7A5-3697-326176DA8135}"/>
              </a:ext>
            </a:extLst>
          </p:cNvPr>
          <p:cNvPicPr>
            <a:picLocks/>
          </p:cNvPicPr>
          <p:nvPr/>
        </p:nvPicPr>
        <p:blipFill>
          <a:blip r:embed="rId2"/>
          <a:stretch>
            <a:fillRect/>
          </a:stretch>
        </p:blipFill>
        <p:spPr>
          <a:xfrm>
            <a:off x="8237996" y="2913130"/>
            <a:ext cx="1815070" cy="1815070"/>
          </a:xfrm>
          <a:prstGeom prst="ellipse">
            <a:avLst/>
          </a:prstGeom>
          <a:effectLst>
            <a:outerShdw blurRad="50800" dist="38100" dir="2700000" algn="ctr" rotWithShape="0">
              <a:srgbClr val="000000">
                <a:alpha val="40000"/>
              </a:srgbClr>
            </a:outerShdw>
          </a:effectLst>
        </p:spPr>
      </p:pic>
      <p:sp>
        <p:nvSpPr>
          <p:cNvPr id="13" name="Text Placeholder 17">
            <a:extLst>
              <a:ext uri="{FF2B5EF4-FFF2-40B4-BE49-F238E27FC236}">
                <a16:creationId xmlns:a16="http://schemas.microsoft.com/office/drawing/2014/main" id="{C732B629-2E1F-1B49-BC64-EA21AA105133}"/>
              </a:ext>
            </a:extLst>
          </p:cNvPr>
          <p:cNvSpPr txBox="1">
            <a:spLocks/>
          </p:cNvSpPr>
          <p:nvPr/>
        </p:nvSpPr>
        <p:spPr>
          <a:xfrm>
            <a:off x="826465" y="1378417"/>
            <a:ext cx="3333269" cy="41608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68680">
              <a:spcBef>
                <a:spcPts val="0"/>
              </a:spcBef>
              <a:spcAft>
                <a:spcPts val="1140"/>
              </a:spcAft>
              <a:buNone/>
            </a:pPr>
            <a:r>
              <a:rPr lang="en-US" sz="1600" b="1" kern="1200" dirty="0">
                <a:solidFill>
                  <a:srgbClr val="2D6352"/>
                </a:solidFill>
                <a:latin typeface="Helvetica Neue" panose="02000503000000020004" pitchFamily="2" charset="0"/>
                <a:ea typeface="+mn-ea"/>
                <a:cs typeface="+mn-cs"/>
              </a:rPr>
              <a:t>Governments, Brands</a:t>
            </a:r>
          </a:p>
          <a:p>
            <a:pPr fontAlgn="base">
              <a:spcAft>
                <a:spcPts val="1140"/>
              </a:spcAft>
              <a:buClr>
                <a:srgbClr val="2D6352"/>
              </a:buClr>
              <a:tabLst>
                <a:tab pos="434340" algn="l"/>
              </a:tabLst>
            </a:pP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Promote the use of organic and outcome-based regenerative agricultural practices for hemp production. </a:t>
            </a:r>
          </a:p>
          <a:p>
            <a:pPr fontAlgn="base">
              <a:spcAft>
                <a:spcPts val="1140"/>
              </a:spcAft>
              <a:buClr>
                <a:srgbClr val="2D6352"/>
              </a:buClr>
              <a:tabLst>
                <a:tab pos="434340" algn="l"/>
              </a:tabLst>
            </a:pP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Do not approve the use of synthetic pesticides – particularly the “Highly Hazardous Pesticides” - on hemp. </a:t>
            </a:r>
          </a:p>
          <a:p>
            <a:pPr fontAlgn="base">
              <a:spcAft>
                <a:spcPts val="1140"/>
              </a:spcAft>
              <a:buClr>
                <a:srgbClr val="2D6352"/>
              </a:buClr>
              <a:tabLst>
                <a:tab pos="434340" algn="l"/>
              </a:tabLst>
            </a:pP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Become certified to standards addressing production and processing from field to final product.</a:t>
            </a:r>
          </a:p>
          <a:p>
            <a:pPr fontAlgn="base">
              <a:spcAft>
                <a:spcPts val="1140"/>
              </a:spcAft>
              <a:buClr>
                <a:srgbClr val="2D6352"/>
              </a:buClr>
              <a:tabLst>
                <a:tab pos="434340" algn="l"/>
              </a:tabLst>
            </a:pP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Develop a US or regional supply chain and use renewable energy for processing stages in particular to minimize GHG emissions.</a:t>
            </a:r>
          </a:p>
          <a:p>
            <a:pPr fontAlgn="base">
              <a:spcAft>
                <a:spcPts val="1140"/>
              </a:spcAft>
              <a:buClr>
                <a:srgbClr val="2D6352"/>
              </a:buClr>
              <a:tabLst>
                <a:tab pos="434340" algn="l"/>
              </a:tabLst>
            </a:pP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Adhere to human rights requirements globally. Don’t undermine food security.</a:t>
            </a:r>
          </a:p>
        </p:txBody>
      </p:sp>
      <p:sp>
        <p:nvSpPr>
          <p:cNvPr id="14" name="Text Placeholder 17">
            <a:extLst>
              <a:ext uri="{FF2B5EF4-FFF2-40B4-BE49-F238E27FC236}">
                <a16:creationId xmlns:a16="http://schemas.microsoft.com/office/drawing/2014/main" id="{08B4406F-B7D4-A146-99D3-CCF18C560EFB}"/>
              </a:ext>
            </a:extLst>
          </p:cNvPr>
          <p:cNvSpPr txBox="1">
            <a:spLocks/>
          </p:cNvSpPr>
          <p:nvPr/>
        </p:nvSpPr>
        <p:spPr>
          <a:xfrm>
            <a:off x="4434578" y="1378417"/>
            <a:ext cx="3211012" cy="32337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Untitled Sans" panose="020B05030302020602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b="0" i="0" kern="1200">
                <a:solidFill>
                  <a:schemeClr val="bg1"/>
                </a:solidFill>
                <a:latin typeface="Untitled Sans Light" panose="020B03030302020602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bg1"/>
                </a:solidFill>
                <a:latin typeface="Untitled Sans Light" panose="020B03030302020602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b="0" i="0" kern="1200">
                <a:solidFill>
                  <a:schemeClr val="bg1"/>
                </a:solidFill>
                <a:latin typeface="Untitled Sans Light" panose="020B03030302020602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b="0" i="0" kern="1200">
                <a:solidFill>
                  <a:schemeClr val="bg1"/>
                </a:solidFill>
                <a:latin typeface="Untitled Sans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spcAft>
                <a:spcPts val="1140"/>
              </a:spcAft>
            </a:pPr>
            <a:r>
              <a:rPr lang="en-US" b="1" i="0" kern="1200" dirty="0">
                <a:solidFill>
                  <a:srgbClr val="2D6352"/>
                </a:solidFill>
                <a:latin typeface="Helvetica Neue" panose="02000503000000020004" pitchFamily="2" charset="0"/>
                <a:ea typeface="+mn-ea"/>
                <a:cs typeface="+mn-cs"/>
              </a:rPr>
              <a:t>NGOs/Academia: </a:t>
            </a:r>
          </a:p>
          <a:p>
            <a:pPr marL="228600" indent="-228600" fontAlgn="base">
              <a:spcAft>
                <a:spcPts val="1140"/>
              </a:spcAft>
              <a:buClr>
                <a:srgbClr val="2D6352"/>
              </a:buClr>
              <a:buFont typeface="Arial" panose="020B0604020202020204" pitchFamily="34" charset="0"/>
              <a:buChar char="•"/>
              <a:tabLst>
                <a:tab pos="434340" algn="l"/>
              </a:tabLst>
            </a:pPr>
            <a:r>
              <a:rPr lang="en-US" sz="1400" dirty="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rPr>
              <a:t>Research, educate, and support organic and regenerative methods of hemp production.</a:t>
            </a:r>
          </a:p>
          <a:p>
            <a:pPr marL="228600" indent="-228600" fontAlgn="base">
              <a:spcAft>
                <a:spcPts val="1140"/>
              </a:spcAft>
              <a:buClr>
                <a:srgbClr val="2D6352"/>
              </a:buClr>
              <a:buFont typeface="Arial" panose="020B0604020202020204" pitchFamily="34" charset="0"/>
              <a:buChar char="•"/>
              <a:tabLst>
                <a:tab pos="434340" algn="l"/>
              </a:tabLst>
            </a:pPr>
            <a:r>
              <a:rPr lang="en-US" sz="1400" dirty="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rPr>
              <a:t>Establish fertilizer recommendations prioritizing the use of compost, cover crops, and manure.</a:t>
            </a:r>
          </a:p>
          <a:p>
            <a:pPr marL="228600" indent="-228600" fontAlgn="base">
              <a:spcAft>
                <a:spcPts val="1140"/>
              </a:spcAft>
              <a:buClr>
                <a:srgbClr val="2D6352"/>
              </a:buClr>
              <a:buFont typeface="Arial" panose="020B0604020202020204" pitchFamily="34" charset="0"/>
              <a:buChar char="•"/>
              <a:tabLst>
                <a:tab pos="434340" algn="l"/>
              </a:tabLst>
            </a:pPr>
            <a:r>
              <a:rPr lang="en-US" sz="1400" dirty="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rPr>
              <a:t>Research and address common but unsubstantiated claims.</a:t>
            </a:r>
          </a:p>
          <a:p>
            <a:pPr defTabSz="868680">
              <a:spcBef>
                <a:spcPts val="0"/>
              </a:spcBef>
              <a:spcAft>
                <a:spcPts val="1140"/>
              </a:spcAft>
            </a:pPr>
            <a:br>
              <a:rPr lang="en-US" sz="1600" b="1" i="0" kern="1200" dirty="0">
                <a:solidFill>
                  <a:srgbClr val="2D6352"/>
                </a:solidFill>
                <a:latin typeface="Helvetica Neue" panose="02000503000000020004" pitchFamily="2" charset="0"/>
                <a:ea typeface="+mn-ea"/>
                <a:cs typeface="+mn-cs"/>
              </a:rPr>
            </a:br>
            <a:r>
              <a:rPr lang="en-US" sz="1600" b="1" i="0" kern="1200" dirty="0">
                <a:solidFill>
                  <a:srgbClr val="2D6352"/>
                </a:solidFill>
                <a:latin typeface="Helvetica Neue" panose="02000503000000020004" pitchFamily="2" charset="0"/>
                <a:ea typeface="+mn-ea"/>
                <a:cs typeface="+mn-cs"/>
              </a:rPr>
              <a:t>Farmers:</a:t>
            </a:r>
          </a:p>
          <a:p>
            <a:pPr marL="228600" indent="-228600" fontAlgn="base">
              <a:spcAft>
                <a:spcPts val="1140"/>
              </a:spcAft>
              <a:buClr>
                <a:srgbClr val="2D6352"/>
              </a:buClr>
              <a:buFont typeface="Arial" panose="020B0604020202020204" pitchFamily="34" charset="0"/>
              <a:buChar char="•"/>
              <a:tabLst>
                <a:tab pos="434340" algn="l"/>
              </a:tabLst>
            </a:pPr>
            <a:r>
              <a:rPr lang="en-US" sz="1400" dirty="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rPr>
              <a:t>Prioritize the use of organic and natural systems and biological inputs instead of synthetic ones.</a:t>
            </a:r>
          </a:p>
          <a:p>
            <a:pPr marL="228600" indent="-228600" fontAlgn="base">
              <a:spcAft>
                <a:spcPts val="1140"/>
              </a:spcAft>
              <a:buClr>
                <a:srgbClr val="2D6352"/>
              </a:buClr>
              <a:buFont typeface="Arial" panose="020B0604020202020204" pitchFamily="34" charset="0"/>
              <a:buChar char="•"/>
              <a:tabLst>
                <a:tab pos="434340" algn="l"/>
              </a:tabLst>
            </a:pPr>
            <a:endParaRPr lang="en-US" sz="1400" dirty="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15" name="Text Placeholder 17">
            <a:extLst>
              <a:ext uri="{FF2B5EF4-FFF2-40B4-BE49-F238E27FC236}">
                <a16:creationId xmlns:a16="http://schemas.microsoft.com/office/drawing/2014/main" id="{D17B2CC3-91C4-4348-B2D0-16BD18A4C5F0}"/>
              </a:ext>
            </a:extLst>
          </p:cNvPr>
          <p:cNvSpPr txBox="1">
            <a:spLocks/>
          </p:cNvSpPr>
          <p:nvPr/>
        </p:nvSpPr>
        <p:spPr>
          <a:xfrm>
            <a:off x="7920436" y="1378417"/>
            <a:ext cx="3211012" cy="41608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Untitled Sans" panose="020B05030302020602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b="0" i="0" kern="1200">
                <a:solidFill>
                  <a:schemeClr val="bg1"/>
                </a:solidFill>
                <a:latin typeface="Untitled Sans Light" panose="020B03030302020602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bg1"/>
                </a:solidFill>
                <a:latin typeface="Untitled Sans Light" panose="020B03030302020602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b="0" i="0" kern="1200">
                <a:solidFill>
                  <a:schemeClr val="bg1"/>
                </a:solidFill>
                <a:latin typeface="Untitled Sans Light" panose="020B03030302020602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b="0" i="0" kern="1200">
                <a:solidFill>
                  <a:schemeClr val="bg1"/>
                </a:solidFill>
                <a:latin typeface="Untitled Sans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spcAft>
                <a:spcPts val="1140"/>
              </a:spcAft>
            </a:pPr>
            <a:r>
              <a:rPr lang="en-US" b="1" i="0" kern="1200" dirty="0">
                <a:solidFill>
                  <a:srgbClr val="2D6352"/>
                </a:solidFill>
                <a:latin typeface="Helvetica Neue" panose="02000503000000020004" pitchFamily="2" charset="0"/>
                <a:ea typeface="+mn-ea"/>
                <a:cs typeface="+mn-cs"/>
              </a:rPr>
              <a:t>Consumers</a:t>
            </a:r>
            <a:r>
              <a:rPr lang="en-US" sz="1330" b="0" i="0" kern="1200" dirty="0">
                <a:solidFill>
                  <a:srgbClr val="2D6352"/>
                </a:solidFill>
                <a:latin typeface="Helvetica Neue" panose="02000503000000020004" pitchFamily="2" charset="0"/>
                <a:ea typeface="+mn-ea"/>
                <a:cs typeface="+mn-cs"/>
              </a:rPr>
              <a:t>: </a:t>
            </a:r>
          </a:p>
          <a:p>
            <a:pPr marL="228600" indent="-228600" fontAlgn="base">
              <a:spcAft>
                <a:spcPts val="1140"/>
              </a:spcAft>
              <a:buClr>
                <a:srgbClr val="2D6352"/>
              </a:buClr>
              <a:buFont typeface="Arial" panose="020B0604020202020204" pitchFamily="34" charset="0"/>
              <a:buChar char="•"/>
              <a:tabLst>
                <a:tab pos="434340" algn="l"/>
              </a:tabLst>
            </a:pPr>
            <a:r>
              <a:rPr lang="en-US" sz="1400" dirty="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rPr>
              <a:t>Support companies sourcing from organic and outcome-based regenerative hemp programs – preferably certified to a standard.</a:t>
            </a:r>
          </a:p>
          <a:p>
            <a:endParaRPr lang="en-US" sz="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6" name="Straight Connector 15">
            <a:extLst>
              <a:ext uri="{FF2B5EF4-FFF2-40B4-BE49-F238E27FC236}">
                <a16:creationId xmlns:a16="http://schemas.microsoft.com/office/drawing/2014/main" id="{F1543BB6-B834-EA41-BC96-4ADC8EECCDDD}"/>
              </a:ext>
            </a:extLst>
          </p:cNvPr>
          <p:cNvCxnSpPr>
            <a:cxnSpLocks/>
          </p:cNvCxnSpPr>
          <p:nvPr/>
        </p:nvCxnSpPr>
        <p:spPr>
          <a:xfrm>
            <a:off x="4271565" y="1378417"/>
            <a:ext cx="0" cy="4884497"/>
          </a:xfrm>
          <a:prstGeom prst="line">
            <a:avLst/>
          </a:prstGeom>
          <a:ln w="6350">
            <a:solidFill>
              <a:srgbClr val="2D635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7A2A557-0B07-7C49-A6E3-E4765DC3E798}"/>
              </a:ext>
            </a:extLst>
          </p:cNvPr>
          <p:cNvCxnSpPr>
            <a:cxnSpLocks/>
          </p:cNvCxnSpPr>
          <p:nvPr/>
        </p:nvCxnSpPr>
        <p:spPr>
          <a:xfrm>
            <a:off x="7808604" y="1378417"/>
            <a:ext cx="0" cy="4768383"/>
          </a:xfrm>
          <a:prstGeom prst="line">
            <a:avLst/>
          </a:prstGeom>
          <a:ln w="6350">
            <a:solidFill>
              <a:srgbClr val="2D6352"/>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9437285-DD81-4844-91F7-DFC4DE0EC523}"/>
              </a:ext>
            </a:extLst>
          </p:cNvPr>
          <p:cNvSpPr txBox="1"/>
          <p:nvPr/>
        </p:nvSpPr>
        <p:spPr>
          <a:xfrm>
            <a:off x="1485895" y="278558"/>
            <a:ext cx="6196912" cy="338554"/>
          </a:xfrm>
          <a:prstGeom prst="rect">
            <a:avLst/>
          </a:prstGeom>
          <a:noFill/>
        </p:spPr>
        <p:txBody>
          <a:bodyPr wrap="square">
            <a:spAutoFit/>
          </a:bodyPr>
          <a:lstStyle/>
          <a:p>
            <a:r>
              <a:rPr lang="en-US" sz="1600" dirty="0">
                <a:solidFill>
                  <a:srgbClr val="2D6352"/>
                </a:solidFill>
                <a:latin typeface="Helvetica Neue Light" panose="02000403000000020004" pitchFamily="2" charset="0"/>
                <a:ea typeface="Helvetica Neue Light" panose="02000403000000020004" pitchFamily="2" charset="0"/>
              </a:rPr>
              <a:t>2024 OSU HEMP WORKSHOP</a:t>
            </a:r>
          </a:p>
        </p:txBody>
      </p:sp>
      <p:sp>
        <p:nvSpPr>
          <p:cNvPr id="27" name="Title 4">
            <a:extLst>
              <a:ext uri="{FF2B5EF4-FFF2-40B4-BE49-F238E27FC236}">
                <a16:creationId xmlns:a16="http://schemas.microsoft.com/office/drawing/2014/main" id="{9B188204-9B1E-AF44-8492-971E90E37950}"/>
              </a:ext>
            </a:extLst>
          </p:cNvPr>
          <p:cNvSpPr txBox="1">
            <a:spLocks/>
          </p:cNvSpPr>
          <p:nvPr/>
        </p:nvSpPr>
        <p:spPr>
          <a:xfrm>
            <a:off x="1485895" y="189697"/>
            <a:ext cx="10579608" cy="11887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RECOMMENDATIONS</a:t>
            </a:r>
            <a:r>
              <a:rPr lang="en-US" sz="3600" dirty="0">
                <a:solidFill>
                  <a:srgbClr val="2D6352"/>
                </a:solidFill>
                <a:latin typeface="Helvetica Neue" panose="02000503000000020004" pitchFamily="2" charset="0"/>
                <a:ea typeface="Helvetica Neue" panose="02000503000000020004" pitchFamily="2" charset="0"/>
                <a:cs typeface="Helvetica Neue" panose="02000503000000020004" pitchFamily="2" charset="0"/>
              </a:rPr>
              <a:t> </a:t>
            </a:r>
          </a:p>
        </p:txBody>
      </p:sp>
      <p:pic>
        <p:nvPicPr>
          <p:cNvPr id="2" name="Picture 1">
            <a:extLst>
              <a:ext uri="{FF2B5EF4-FFF2-40B4-BE49-F238E27FC236}">
                <a16:creationId xmlns:a16="http://schemas.microsoft.com/office/drawing/2014/main" id="{6B89DC63-EA18-5D2D-7D8A-52AF9D987796}"/>
              </a:ext>
            </a:extLst>
          </p:cNvPr>
          <p:cNvPicPr>
            <a:picLocks noChangeAspect="1" noChangeArrowheads="1"/>
          </p:cNvPicPr>
          <p:nvPr/>
        </p:nvPicPr>
        <p:blipFill>
          <a:blip r:embed="rId3"/>
          <a:srcRect/>
          <a:stretch/>
        </p:blipFill>
        <p:spPr bwMode="auto">
          <a:xfrm>
            <a:off x="609364" y="189697"/>
            <a:ext cx="876299"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descr="A large pile of hay bales&#10;&#10;Description automatically generated">
            <a:extLst>
              <a:ext uri="{FF2B5EF4-FFF2-40B4-BE49-F238E27FC236}">
                <a16:creationId xmlns:a16="http://schemas.microsoft.com/office/drawing/2014/main" id="{3361B0E0-3035-C363-1F1B-FD42CF250160}"/>
              </a:ext>
            </a:extLst>
          </p:cNvPr>
          <p:cNvPicPr>
            <a:picLocks/>
          </p:cNvPicPr>
          <p:nvPr/>
        </p:nvPicPr>
        <p:blipFill rotWithShape="1">
          <a:blip r:embed="rId4"/>
          <a:srcRect l="1757" t="1328" r="24795" b="587"/>
          <a:stretch/>
        </p:blipFill>
        <p:spPr>
          <a:xfrm>
            <a:off x="9193693" y="4224749"/>
            <a:ext cx="1815070" cy="1817956"/>
          </a:xfrm>
          <a:prstGeom prst="ellipse">
            <a:avLst/>
          </a:prstGeom>
          <a:effectLst>
            <a:outerShdw blurRad="50800" dist="38100" dir="2700000" algn="ctr" rotWithShape="0">
              <a:srgbClr val="000000">
                <a:alpha val="40000"/>
              </a:srgbClr>
            </a:outerShdw>
          </a:effectLst>
        </p:spPr>
      </p:pic>
    </p:spTree>
    <p:extLst>
      <p:ext uri="{BB962C8B-B14F-4D97-AF65-F5344CB8AC3E}">
        <p14:creationId xmlns:p14="http://schemas.microsoft.com/office/powerpoint/2010/main" val="1322777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E0BF05-5F91-8A70-6575-55272D6098E9}"/>
              </a:ext>
            </a:extLst>
          </p:cNvPr>
          <p:cNvSpPr/>
          <p:nvPr/>
        </p:nvSpPr>
        <p:spPr>
          <a:xfrm>
            <a:off x="4383314" y="1882349"/>
            <a:ext cx="7808686" cy="3640690"/>
          </a:xfrm>
          <a:prstGeom prst="rect">
            <a:avLst/>
          </a:prstGeom>
          <a:solidFill>
            <a:srgbClr val="2D6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AB546A2F-D462-7E40-9DE5-3A478A8D3AA7}"/>
              </a:ext>
            </a:extLst>
          </p:cNvPr>
          <p:cNvSpPr txBox="1">
            <a:spLocks/>
          </p:cNvSpPr>
          <p:nvPr/>
        </p:nvSpPr>
        <p:spPr>
          <a:xfrm>
            <a:off x="6501275" y="2337552"/>
            <a:ext cx="4399643" cy="37833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i="1" dirty="0">
                <a:solidFill>
                  <a:schemeClr val="bg1"/>
                </a:solidFill>
                <a:latin typeface="Helvetica Neue Light"/>
                <a:ea typeface="Helvetica Neue Light" panose="02000403000000020004" pitchFamily="2" charset="0"/>
                <a:cs typeface="Helvetica Neue" panose="02000503000000020004" pitchFamily="2" charset="0"/>
              </a:rPr>
              <a:t>With hemp production, the textile industry needs to apply hindsight as foresight. </a:t>
            </a:r>
            <a:endParaRPr lang="en-US" sz="2000" i="1"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a:p>
            <a:pPr marL="0" indent="0" algn="ctr">
              <a:buNone/>
            </a:pPr>
            <a:r>
              <a:rPr lang="en-US" sz="2000" i="1" dirty="0">
                <a:solidFill>
                  <a:schemeClr val="bg1"/>
                </a:solidFill>
                <a:latin typeface="Helvetica Neue Light"/>
                <a:ea typeface="Helvetica Neue Light" panose="02000403000000020004" pitchFamily="2" charset="0"/>
                <a:cs typeface="Helvetica Neue" panose="02000503000000020004" pitchFamily="2" charset="0"/>
              </a:rPr>
              <a:t>We must learn from the pesticide and fertilizer, water, biodiversity, and energy issues we’ve faced with other fibers and apply that knowledge to prepare for the future.</a:t>
            </a:r>
          </a:p>
          <a:p>
            <a:pPr algn="ctr"/>
            <a:endParaRPr lang="en-US" sz="2000" i="1"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a:p>
            <a:pPr algn="ctr"/>
            <a:endParaRPr lang="en-US" sz="2000" i="1"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a:p>
            <a:pPr algn="ctr"/>
            <a:endParaRPr lang="en-US" sz="2000" i="1"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9" name="Text Placeholder 8">
            <a:extLst>
              <a:ext uri="{FF2B5EF4-FFF2-40B4-BE49-F238E27FC236}">
                <a16:creationId xmlns:a16="http://schemas.microsoft.com/office/drawing/2014/main" id="{4A661EBE-CE00-E741-B4A6-9AF279602CB7}"/>
              </a:ext>
            </a:extLst>
          </p:cNvPr>
          <p:cNvSpPr txBox="1">
            <a:spLocks/>
          </p:cNvSpPr>
          <p:nvPr/>
        </p:nvSpPr>
        <p:spPr>
          <a:xfrm>
            <a:off x="6279364" y="5076825"/>
            <a:ext cx="4843463" cy="374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spc="300" dirty="0">
                <a:solidFill>
                  <a:schemeClr val="bg1"/>
                </a:solidFill>
                <a:latin typeface="Helvetica Neue" panose="02000503000000020004" pitchFamily="2" charset="0"/>
              </a:rPr>
              <a:t>– MATT DWYER, PATAGONIA</a:t>
            </a:r>
          </a:p>
        </p:txBody>
      </p:sp>
      <p:sp>
        <p:nvSpPr>
          <p:cNvPr id="10" name="TextBox 9">
            <a:extLst>
              <a:ext uri="{FF2B5EF4-FFF2-40B4-BE49-F238E27FC236}">
                <a16:creationId xmlns:a16="http://schemas.microsoft.com/office/drawing/2014/main" id="{66796244-6CD2-224C-9CAB-C40FF81368FD}"/>
              </a:ext>
            </a:extLst>
          </p:cNvPr>
          <p:cNvSpPr txBox="1"/>
          <p:nvPr/>
        </p:nvSpPr>
        <p:spPr>
          <a:xfrm>
            <a:off x="6279364" y="2000358"/>
            <a:ext cx="359233" cy="1200329"/>
          </a:xfrm>
          <a:prstGeom prst="rect">
            <a:avLst/>
          </a:prstGeom>
          <a:noFill/>
        </p:spPr>
        <p:txBody>
          <a:bodyPr wrap="square" rtlCol="0">
            <a:spAutoFit/>
          </a:bodyPr>
          <a:lstStyle/>
          <a:p>
            <a:r>
              <a:rPr lang="en-US" sz="7200" dirty="0">
                <a:solidFill>
                  <a:srgbClr val="AAB5A3"/>
                </a:solidFill>
                <a:latin typeface="Helvetica Neue" panose="02000503000000020004" pitchFamily="2" charset="0"/>
                <a:ea typeface="Helvetica Neue" panose="02000503000000020004" pitchFamily="2" charset="0"/>
                <a:cs typeface="Helvetica Neue" panose="02000503000000020004" pitchFamily="2" charset="0"/>
              </a:rPr>
              <a:t>“</a:t>
            </a:r>
            <a:endParaRPr lang="en-US" dirty="0">
              <a:solidFill>
                <a:srgbClr val="AAB5A3"/>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A8057004-38D8-D543-8729-AF4047806F8C}"/>
              </a:ext>
            </a:extLst>
          </p:cNvPr>
          <p:cNvSpPr txBox="1"/>
          <p:nvPr/>
        </p:nvSpPr>
        <p:spPr>
          <a:xfrm>
            <a:off x="10503133" y="4251146"/>
            <a:ext cx="577402" cy="1200329"/>
          </a:xfrm>
          <a:prstGeom prst="rect">
            <a:avLst/>
          </a:prstGeom>
          <a:noFill/>
        </p:spPr>
        <p:txBody>
          <a:bodyPr wrap="none" rtlCol="0">
            <a:spAutoFit/>
          </a:bodyPr>
          <a:lstStyle/>
          <a:p>
            <a:r>
              <a:rPr lang="en-US" sz="7200" dirty="0">
                <a:solidFill>
                  <a:srgbClr val="AAB5A3"/>
                </a:solidFill>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12" name="Picture 4" descr="Profile photo of Matt Dwyer">
            <a:extLst>
              <a:ext uri="{FF2B5EF4-FFF2-40B4-BE49-F238E27FC236}">
                <a16:creationId xmlns:a16="http://schemas.microsoft.com/office/drawing/2014/main" id="{D96811CD-2137-144A-B03D-78FEAACD4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889" y="1882348"/>
            <a:ext cx="3643346" cy="36433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EE805D5-6151-0E07-FE24-BAC42198E5B6}"/>
              </a:ext>
            </a:extLst>
          </p:cNvPr>
          <p:cNvSpPr/>
          <p:nvPr/>
        </p:nvSpPr>
        <p:spPr>
          <a:xfrm>
            <a:off x="0" y="1882349"/>
            <a:ext cx="767889" cy="3640690"/>
          </a:xfrm>
          <a:prstGeom prst="rect">
            <a:avLst/>
          </a:prstGeom>
          <a:solidFill>
            <a:srgbClr val="2D6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2C1F58C-562A-6EA5-C04E-B100743794A9}"/>
              </a:ext>
            </a:extLst>
          </p:cNvPr>
          <p:cNvSpPr txBox="1"/>
          <p:nvPr/>
        </p:nvSpPr>
        <p:spPr>
          <a:xfrm>
            <a:off x="1543952" y="238933"/>
            <a:ext cx="6196912" cy="830997"/>
          </a:xfrm>
          <a:prstGeom prst="rect">
            <a:avLst/>
          </a:prstGeom>
          <a:noFill/>
        </p:spPr>
        <p:txBody>
          <a:bodyPr wrap="square">
            <a:spAutoFit/>
          </a:bodyPr>
          <a:lstStyle/>
          <a:p>
            <a:r>
              <a:rPr lang="en-US" sz="1600" dirty="0">
                <a:solidFill>
                  <a:srgbClr val="2D6352"/>
                </a:solidFill>
                <a:latin typeface="Helvetica Neue Light" panose="02000403000000020004" pitchFamily="2" charset="0"/>
                <a:ea typeface="Helvetica Neue Light" panose="02000403000000020004" pitchFamily="2" charset="0"/>
              </a:rPr>
              <a:t>2024 OSU HEMP WORKSHOP</a:t>
            </a:r>
          </a:p>
          <a:p>
            <a:pPr marL="0" indent="0">
              <a:buNone/>
            </a:pP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MATT DWYER, PATAGONIA</a:t>
            </a:r>
          </a:p>
        </p:txBody>
      </p:sp>
      <p:pic>
        <p:nvPicPr>
          <p:cNvPr id="15" name="Picture 14">
            <a:extLst>
              <a:ext uri="{FF2B5EF4-FFF2-40B4-BE49-F238E27FC236}">
                <a16:creationId xmlns:a16="http://schemas.microsoft.com/office/drawing/2014/main" id="{430EA9C7-8371-0CC9-6D3E-76AF5A22108F}"/>
              </a:ext>
            </a:extLst>
          </p:cNvPr>
          <p:cNvPicPr>
            <a:picLocks noChangeAspect="1" noChangeArrowheads="1"/>
          </p:cNvPicPr>
          <p:nvPr/>
        </p:nvPicPr>
        <p:blipFill>
          <a:blip r:embed="rId3"/>
          <a:srcRect/>
          <a:stretch/>
        </p:blipFill>
        <p:spPr bwMode="auto">
          <a:xfrm>
            <a:off x="609364" y="189697"/>
            <a:ext cx="876299"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687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91D282-7B3D-2648-AC18-73656899F243}"/>
              </a:ext>
            </a:extLst>
          </p:cNvPr>
          <p:cNvPicPr>
            <a:picLocks noChangeAspect="1"/>
          </p:cNvPicPr>
          <p:nvPr/>
        </p:nvPicPr>
        <p:blipFill rotWithShape="1">
          <a:blip r:embed="rId2"/>
          <a:srcRect t="21809" r="-1" b="27303"/>
          <a:stretch/>
        </p:blipFill>
        <p:spPr>
          <a:xfrm>
            <a:off x="0" y="-424976"/>
            <a:ext cx="12228129" cy="4666928"/>
          </a:xfrm>
          <a:prstGeom prst="rect">
            <a:avLst/>
          </a:prstGeom>
        </p:spPr>
      </p:pic>
      <p:sp>
        <p:nvSpPr>
          <p:cNvPr id="7" name="TextBox 6">
            <a:extLst>
              <a:ext uri="{FF2B5EF4-FFF2-40B4-BE49-F238E27FC236}">
                <a16:creationId xmlns:a16="http://schemas.microsoft.com/office/drawing/2014/main" id="{17D50C69-A0B5-144B-BC8A-97E2803D763B}"/>
              </a:ext>
            </a:extLst>
          </p:cNvPr>
          <p:cNvSpPr txBox="1"/>
          <p:nvPr/>
        </p:nvSpPr>
        <p:spPr>
          <a:xfrm>
            <a:off x="657010" y="5159452"/>
            <a:ext cx="10877674" cy="1509935"/>
          </a:xfrm>
          <a:prstGeom prst="rect">
            <a:avLst/>
          </a:prstGeom>
        </p:spPr>
        <p:txBody>
          <a:bodyPr vert="horz" lIns="91440" tIns="45720" rIns="91440" bIns="45720" rtlCol="0" anchor="ctr">
            <a:noAutofit/>
          </a:bodyPr>
          <a:lstStyle/>
          <a:p>
            <a:pPr algn="ctr">
              <a:lnSpc>
                <a:spcPct val="150000"/>
              </a:lnSpc>
            </a:pPr>
            <a:r>
              <a:rPr lang="en-US" sz="1100" spc="300" dirty="0">
                <a:solidFill>
                  <a:srgbClr val="2D6352"/>
                </a:solidFill>
                <a:latin typeface="Helvetica Neue" panose="02000503000000020004" pitchFamily="2" charset="0"/>
              </a:rPr>
              <a:t>SANDRA MARQUARDT</a:t>
            </a:r>
          </a:p>
          <a:p>
            <a:pPr algn="ctr">
              <a:lnSpc>
                <a:spcPct val="150000"/>
              </a:lnSpc>
            </a:pPr>
            <a:r>
              <a:rPr lang="en-US" sz="1100" spc="300" dirty="0">
                <a:solidFill>
                  <a:srgbClr val="2D6352"/>
                </a:solidFill>
                <a:latin typeface="Helvetica Neue" panose="02000503000000020004" pitchFamily="2" charset="0"/>
              </a:rPr>
              <a:t>ON THE MARK CONSULTING</a:t>
            </a:r>
          </a:p>
          <a:p>
            <a:pPr algn="ctr">
              <a:lnSpc>
                <a:spcPct val="150000"/>
              </a:lnSpc>
            </a:pPr>
            <a:r>
              <a:rPr lang="en-US" sz="1100" b="1" spc="300" dirty="0">
                <a:solidFill>
                  <a:srgbClr val="2D6352"/>
                </a:solidFill>
                <a:latin typeface="Helvetica Neue" panose="02000503000000020004" pitchFamily="2" charset="0"/>
              </a:rPr>
              <a:t>WWW.ONTHEMARKCONSULTING.INFO</a:t>
            </a:r>
          </a:p>
        </p:txBody>
      </p:sp>
      <p:sp>
        <p:nvSpPr>
          <p:cNvPr id="10" name="TextBox 9">
            <a:extLst>
              <a:ext uri="{FF2B5EF4-FFF2-40B4-BE49-F238E27FC236}">
                <a16:creationId xmlns:a16="http://schemas.microsoft.com/office/drawing/2014/main" id="{4AEA6CF9-A799-BE4F-9C87-F6F3A93D48A1}"/>
              </a:ext>
            </a:extLst>
          </p:cNvPr>
          <p:cNvSpPr txBox="1"/>
          <p:nvPr/>
        </p:nvSpPr>
        <p:spPr>
          <a:xfrm>
            <a:off x="4524792" y="4806694"/>
            <a:ext cx="3178543" cy="584775"/>
          </a:xfrm>
          <a:prstGeom prst="rect">
            <a:avLst/>
          </a:prstGeom>
          <a:noFill/>
        </p:spPr>
        <p:txBody>
          <a:bodyPr wrap="square" rtlCol="0">
            <a:spAutoFit/>
          </a:bodyPr>
          <a:lstStyle/>
          <a:p>
            <a:pPr algn="ct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THANK YOU</a:t>
            </a:r>
          </a:p>
        </p:txBody>
      </p:sp>
      <p:pic>
        <p:nvPicPr>
          <p:cNvPr id="2" name="Picture 1">
            <a:extLst>
              <a:ext uri="{FF2B5EF4-FFF2-40B4-BE49-F238E27FC236}">
                <a16:creationId xmlns:a16="http://schemas.microsoft.com/office/drawing/2014/main" id="{E330C7BD-40AE-17B7-496D-048BD9CD25CD}"/>
              </a:ext>
            </a:extLst>
          </p:cNvPr>
          <p:cNvPicPr>
            <a:picLocks noChangeAspect="1" noChangeArrowheads="1"/>
          </p:cNvPicPr>
          <p:nvPr/>
        </p:nvPicPr>
        <p:blipFill>
          <a:blip r:embed="rId3"/>
          <a:srcRect/>
          <a:stretch/>
        </p:blipFill>
        <p:spPr bwMode="auto">
          <a:xfrm>
            <a:off x="4975013" y="1698548"/>
            <a:ext cx="2194958" cy="21906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862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Placeholder 2">
            <a:extLst>
              <a:ext uri="{FF2B5EF4-FFF2-40B4-BE49-F238E27FC236}">
                <a16:creationId xmlns:a16="http://schemas.microsoft.com/office/drawing/2014/main" id="{5D5AC2DB-9EFC-1F4B-9DD1-10ACA37B19AD}"/>
              </a:ext>
            </a:extLst>
          </p:cNvPr>
          <p:cNvPicPr>
            <a:picLocks noChangeAspect="1"/>
          </p:cNvPicPr>
          <p:nvPr/>
        </p:nvPicPr>
        <p:blipFill rotWithShape="1">
          <a:blip r:embed="rId3">
            <a:alphaModFix amt="35000"/>
          </a:blip>
          <a:srcRect t="39999" b="17813"/>
          <a:stretch/>
        </p:blipFill>
        <p:spPr>
          <a:xfrm>
            <a:off x="-3283" y="10"/>
            <a:ext cx="12191980" cy="6857990"/>
          </a:xfrm>
          <a:prstGeom prst="rect">
            <a:avLst/>
          </a:prstGeom>
        </p:spPr>
      </p:pic>
      <p:sp>
        <p:nvSpPr>
          <p:cNvPr id="7" name="Title 19">
            <a:extLst>
              <a:ext uri="{FF2B5EF4-FFF2-40B4-BE49-F238E27FC236}">
                <a16:creationId xmlns:a16="http://schemas.microsoft.com/office/drawing/2014/main" id="{417D5189-B6BB-8041-BEDF-20D4A2C3E8BA}"/>
              </a:ext>
            </a:extLst>
          </p:cNvPr>
          <p:cNvSpPr>
            <a:spLocks noGrp="1"/>
          </p:cNvSpPr>
          <p:nvPr>
            <p:ph type="title"/>
          </p:nvPr>
        </p:nvSpPr>
        <p:spPr>
          <a:xfrm>
            <a:off x="1485895" y="173622"/>
            <a:ext cx="10515600" cy="1325563"/>
          </a:xfrm>
        </p:spPr>
        <p:txBody>
          <a:bodyPr lIns="91440" tIns="45720" rIns="91440" bIns="45720">
            <a:normAutofit/>
          </a:bodyPr>
          <a:lstStyle/>
          <a:p>
            <a:r>
              <a:rPr lang="en-US" sz="3200" b="1" dirty="0">
                <a:solidFill>
                  <a:srgbClr val="F7F7F7"/>
                </a:solidFill>
                <a:latin typeface="Helvetica Neue" panose="02000503000000020004" pitchFamily="2" charset="0"/>
                <a:ea typeface="Helvetica Neue" panose="02000503000000020004" pitchFamily="2" charset="0"/>
                <a:cs typeface="Helvetica Neue" panose="02000503000000020004" pitchFamily="2" charset="0"/>
              </a:rPr>
              <a:t>TODAY’S PRESENTATION </a:t>
            </a:r>
          </a:p>
        </p:txBody>
      </p:sp>
      <p:grpSp>
        <p:nvGrpSpPr>
          <p:cNvPr id="31" name="Group 30">
            <a:extLst>
              <a:ext uri="{FF2B5EF4-FFF2-40B4-BE49-F238E27FC236}">
                <a16:creationId xmlns:a16="http://schemas.microsoft.com/office/drawing/2014/main" id="{F43DD92F-3FA5-2542-B7D0-17B3DC46C1FD}"/>
              </a:ext>
            </a:extLst>
          </p:cNvPr>
          <p:cNvGrpSpPr/>
          <p:nvPr/>
        </p:nvGrpSpPr>
        <p:grpSpPr>
          <a:xfrm>
            <a:off x="0" y="1821832"/>
            <a:ext cx="12192000" cy="4351338"/>
            <a:chOff x="838200" y="1825625"/>
            <a:chExt cx="10515600" cy="4351338"/>
          </a:xfrm>
        </p:grpSpPr>
        <p:sp>
          <p:nvSpPr>
            <p:cNvPr id="32" name="Rectangle 31">
              <a:extLst>
                <a:ext uri="{FF2B5EF4-FFF2-40B4-BE49-F238E27FC236}">
                  <a16:creationId xmlns:a16="http://schemas.microsoft.com/office/drawing/2014/main" id="{D6745EEE-8CD5-0545-A133-A75A6189B3E2}"/>
                </a:ext>
              </a:extLst>
            </p:cNvPr>
            <p:cNvSpPr/>
            <p:nvPr/>
          </p:nvSpPr>
          <p:spPr>
            <a:xfrm>
              <a:off x="838200" y="1825625"/>
              <a:ext cx="10515600" cy="4351338"/>
            </a:xfrm>
            <a:prstGeom prst="rect">
              <a:avLst/>
            </a:prstGeom>
            <a:noFill/>
            <a:ln w="19050" cap="flat" cmpd="sng" algn="ctr">
              <a:noFill/>
              <a:prstDash val="solid"/>
              <a:round/>
              <a:headEnd type="none" w="med" len="med"/>
              <a:tailEnd type="none" w="med" len="med"/>
            </a:ln>
          </p:spPr>
          <p:txBody>
            <a:bodyPr/>
            <a:lstStyle/>
            <a:p>
              <a:endParaRPr lang="en-US"/>
            </a:p>
          </p:txBody>
        </p:sp>
        <p:sp>
          <p:nvSpPr>
            <p:cNvPr id="34" name="Freeform 33">
              <a:extLst>
                <a:ext uri="{FF2B5EF4-FFF2-40B4-BE49-F238E27FC236}">
                  <a16:creationId xmlns:a16="http://schemas.microsoft.com/office/drawing/2014/main" id="{48C3A4B4-ACCA-1E41-8CEB-F6C538F295E3}"/>
                </a:ext>
              </a:extLst>
            </p:cNvPr>
            <p:cNvSpPr/>
            <p:nvPr/>
          </p:nvSpPr>
          <p:spPr>
            <a:xfrm>
              <a:off x="1696854" y="3876338"/>
              <a:ext cx="1396024" cy="1635864"/>
            </a:xfrm>
            <a:custGeom>
              <a:avLst/>
              <a:gdLst>
                <a:gd name="connsiteX0" fmla="*/ 0 w 2072362"/>
                <a:gd name="connsiteY0" fmla="*/ 0 h 1635864"/>
                <a:gd name="connsiteX1" fmla="*/ 2072362 w 2072362"/>
                <a:gd name="connsiteY1" fmla="*/ 0 h 1635864"/>
                <a:gd name="connsiteX2" fmla="*/ 2072362 w 2072362"/>
                <a:gd name="connsiteY2" fmla="*/ 1635864 h 1635864"/>
                <a:gd name="connsiteX3" fmla="*/ 0 w 2072362"/>
                <a:gd name="connsiteY3" fmla="*/ 1635864 h 1635864"/>
                <a:gd name="connsiteX4" fmla="*/ 0 w 2072362"/>
                <a:gd name="connsiteY4" fmla="*/ 0 h 163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362" h="1635864">
                  <a:moveTo>
                    <a:pt x="0" y="0"/>
                  </a:moveTo>
                  <a:lnTo>
                    <a:pt x="2072362" y="0"/>
                  </a:lnTo>
                  <a:lnTo>
                    <a:pt x="2072362" y="1635864"/>
                  </a:lnTo>
                  <a:lnTo>
                    <a:pt x="0" y="16358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dirty="0">
                  <a:latin typeface="Helvetica Neue" panose="02000503000000020004" pitchFamily="2" charset="0"/>
                  <a:ea typeface="+mn-ea"/>
                  <a:cs typeface="+mn-cs"/>
                </a:rPr>
                <a:t>OVERVIEW</a:t>
              </a:r>
              <a:br>
                <a:rPr lang="en-US" sz="1800" b="1" kern="1200" dirty="0">
                  <a:latin typeface="Helvetica Neue" panose="02000503000000020004" pitchFamily="2" charset="0"/>
                  <a:ea typeface="+mn-ea"/>
                  <a:cs typeface="+mn-cs"/>
                </a:rPr>
              </a:br>
              <a:r>
                <a:rPr lang="en-US" sz="1800" kern="1200" dirty="0">
                  <a:latin typeface="Helvetica Neue" panose="02000503000000020004" pitchFamily="2" charset="0"/>
                  <a:ea typeface="+mn-ea"/>
                  <a:cs typeface="+mn-cs"/>
                </a:rPr>
                <a:t> of industrial fiber hemp and use in the textile sector</a:t>
              </a:r>
              <a:endParaRPr lang="en-US" sz="1800" kern="1200" dirty="0"/>
            </a:p>
          </p:txBody>
        </p:sp>
        <p:sp>
          <p:nvSpPr>
            <p:cNvPr id="36" name="Freeform 35">
              <a:extLst>
                <a:ext uri="{FF2B5EF4-FFF2-40B4-BE49-F238E27FC236}">
                  <a16:creationId xmlns:a16="http://schemas.microsoft.com/office/drawing/2014/main" id="{D49C5087-6F8B-5F46-84F8-598C8D57980F}"/>
                </a:ext>
              </a:extLst>
            </p:cNvPr>
            <p:cNvSpPr/>
            <p:nvPr/>
          </p:nvSpPr>
          <p:spPr>
            <a:xfrm>
              <a:off x="4048704" y="3876338"/>
              <a:ext cx="1646544" cy="1635864"/>
            </a:xfrm>
            <a:custGeom>
              <a:avLst/>
              <a:gdLst>
                <a:gd name="connsiteX0" fmla="*/ 0 w 2072362"/>
                <a:gd name="connsiteY0" fmla="*/ 0 h 1635864"/>
                <a:gd name="connsiteX1" fmla="*/ 2072362 w 2072362"/>
                <a:gd name="connsiteY1" fmla="*/ 0 h 1635864"/>
                <a:gd name="connsiteX2" fmla="*/ 2072362 w 2072362"/>
                <a:gd name="connsiteY2" fmla="*/ 1635864 h 1635864"/>
                <a:gd name="connsiteX3" fmla="*/ 0 w 2072362"/>
                <a:gd name="connsiteY3" fmla="*/ 1635864 h 1635864"/>
                <a:gd name="connsiteX4" fmla="*/ 0 w 2072362"/>
                <a:gd name="connsiteY4" fmla="*/ 0 h 163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362" h="1635864">
                  <a:moveTo>
                    <a:pt x="0" y="0"/>
                  </a:moveTo>
                  <a:lnTo>
                    <a:pt x="2072362" y="0"/>
                  </a:lnTo>
                  <a:lnTo>
                    <a:pt x="2072362" y="1635864"/>
                  </a:lnTo>
                  <a:lnTo>
                    <a:pt x="0" y="16358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b="1" dirty="0">
                  <a:latin typeface="Helvetica Neue" panose="02000503000000020004" pitchFamily="2" charset="0"/>
                </a:rPr>
                <a:t>WHERE AND HOW FIBER IS PRODUCED: </a:t>
              </a:r>
              <a:r>
                <a:rPr lang="en-US" sz="1800" kern="1200" dirty="0">
                  <a:latin typeface="Helvetica Neue" panose="02000503000000020004" pitchFamily="2" charset="0"/>
                  <a:ea typeface="+mn-ea"/>
                  <a:cs typeface="+mn-cs"/>
                </a:rPr>
                <a:t>Findings from Textile Exchange’s “Growing Hemp for the Future”</a:t>
              </a:r>
            </a:p>
            <a:p>
              <a:pPr marL="0" lvl="0" indent="0" algn="ctr" defTabSz="800100">
                <a:lnSpc>
                  <a:spcPct val="100000"/>
                </a:lnSpc>
                <a:spcBef>
                  <a:spcPct val="0"/>
                </a:spcBef>
                <a:spcAft>
                  <a:spcPct val="35000"/>
                </a:spcAft>
                <a:buNone/>
              </a:pPr>
              <a:endParaRPr lang="en-US" sz="1800" kern="1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8" name="Freeform 37">
              <a:extLst>
                <a:ext uri="{FF2B5EF4-FFF2-40B4-BE49-F238E27FC236}">
                  <a16:creationId xmlns:a16="http://schemas.microsoft.com/office/drawing/2014/main" id="{92921E6C-7ADC-C740-BE20-399377549B61}"/>
                </a:ext>
              </a:extLst>
            </p:cNvPr>
            <p:cNvSpPr/>
            <p:nvPr/>
          </p:nvSpPr>
          <p:spPr>
            <a:xfrm>
              <a:off x="6131394" y="3876338"/>
              <a:ext cx="2334044" cy="1635864"/>
            </a:xfrm>
            <a:custGeom>
              <a:avLst/>
              <a:gdLst>
                <a:gd name="connsiteX0" fmla="*/ 0 w 2072362"/>
                <a:gd name="connsiteY0" fmla="*/ 0 h 1635864"/>
                <a:gd name="connsiteX1" fmla="*/ 2072362 w 2072362"/>
                <a:gd name="connsiteY1" fmla="*/ 0 h 1635864"/>
                <a:gd name="connsiteX2" fmla="*/ 2072362 w 2072362"/>
                <a:gd name="connsiteY2" fmla="*/ 1635864 h 1635864"/>
                <a:gd name="connsiteX3" fmla="*/ 0 w 2072362"/>
                <a:gd name="connsiteY3" fmla="*/ 1635864 h 1635864"/>
                <a:gd name="connsiteX4" fmla="*/ 0 w 2072362"/>
                <a:gd name="connsiteY4" fmla="*/ 0 h 163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362" h="1635864">
                  <a:moveTo>
                    <a:pt x="0" y="0"/>
                  </a:moveTo>
                  <a:lnTo>
                    <a:pt x="2072362" y="0"/>
                  </a:lnTo>
                  <a:lnTo>
                    <a:pt x="2072362" y="1635864"/>
                  </a:lnTo>
                  <a:lnTo>
                    <a:pt x="0" y="16358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b="1" dirty="0">
                  <a:latin typeface="Helvetica Neue" panose="02000503000000020004" pitchFamily="2" charset="0"/>
                </a:rPr>
                <a:t>OBSTACLES, </a:t>
              </a:r>
              <a:br>
                <a:rPr lang="en-US" b="1" dirty="0">
                  <a:latin typeface="Helvetica Neue" panose="02000503000000020004" pitchFamily="2" charset="0"/>
                </a:rPr>
              </a:br>
              <a:r>
                <a:rPr lang="en-US" b="1" dirty="0">
                  <a:latin typeface="Helvetica Neue" panose="02000503000000020004" pitchFamily="2" charset="0"/>
                </a:rPr>
                <a:t>CONSIDERATIONS, AND OPPORTUNITIES </a:t>
              </a:r>
              <a:r>
                <a:rPr lang="en-US" sz="1800" kern="1200" dirty="0">
                  <a:latin typeface="Helvetica Neue" panose="02000503000000020004" pitchFamily="2" charset="0"/>
                  <a:ea typeface="+mn-ea"/>
                  <a:cs typeface="+mn-cs"/>
                </a:rPr>
                <a:t>for the textile </a:t>
              </a:r>
              <a:r>
                <a:rPr lang="en-US" dirty="0">
                  <a:latin typeface="Helvetica Neue" panose="02000503000000020004" pitchFamily="2" charset="0"/>
                </a:rPr>
                <a:t>s</a:t>
              </a:r>
              <a:r>
                <a:rPr lang="en-US" sz="1800" kern="1200" dirty="0">
                  <a:latin typeface="Helvetica Neue" panose="02000503000000020004" pitchFamily="2" charset="0"/>
                  <a:ea typeface="+mn-ea"/>
                  <a:cs typeface="+mn-cs"/>
                </a:rPr>
                <a:t>ector</a:t>
              </a:r>
              <a:endParaRPr lang="en-US" sz="1800" kern="1200" dirty="0"/>
            </a:p>
          </p:txBody>
        </p:sp>
        <p:sp>
          <p:nvSpPr>
            <p:cNvPr id="40" name="Freeform 39">
              <a:extLst>
                <a:ext uri="{FF2B5EF4-FFF2-40B4-BE49-F238E27FC236}">
                  <a16:creationId xmlns:a16="http://schemas.microsoft.com/office/drawing/2014/main" id="{97492A42-6547-884A-8E86-F9DE148B6B5F}"/>
                </a:ext>
              </a:extLst>
            </p:cNvPr>
            <p:cNvSpPr/>
            <p:nvPr/>
          </p:nvSpPr>
          <p:spPr>
            <a:xfrm>
              <a:off x="8430044" y="3876338"/>
              <a:ext cx="2535525" cy="1635864"/>
            </a:xfrm>
            <a:custGeom>
              <a:avLst/>
              <a:gdLst>
                <a:gd name="connsiteX0" fmla="*/ 0 w 2072362"/>
                <a:gd name="connsiteY0" fmla="*/ 0 h 1635864"/>
                <a:gd name="connsiteX1" fmla="*/ 2072362 w 2072362"/>
                <a:gd name="connsiteY1" fmla="*/ 0 h 1635864"/>
                <a:gd name="connsiteX2" fmla="*/ 2072362 w 2072362"/>
                <a:gd name="connsiteY2" fmla="*/ 1635864 h 1635864"/>
                <a:gd name="connsiteX3" fmla="*/ 0 w 2072362"/>
                <a:gd name="connsiteY3" fmla="*/ 1635864 h 1635864"/>
                <a:gd name="connsiteX4" fmla="*/ 0 w 2072362"/>
                <a:gd name="connsiteY4" fmla="*/ 0 h 163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362" h="1635864">
                  <a:moveTo>
                    <a:pt x="0" y="0"/>
                  </a:moveTo>
                  <a:lnTo>
                    <a:pt x="2072362" y="0"/>
                  </a:lnTo>
                  <a:lnTo>
                    <a:pt x="2072362" y="1635864"/>
                  </a:lnTo>
                  <a:lnTo>
                    <a:pt x="0" y="16358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b="1" dirty="0">
                  <a:latin typeface="Helvetica Neue" panose="02000503000000020004" pitchFamily="2" charset="0"/>
                </a:rPr>
                <a:t>RECOMMENDATIONS</a:t>
              </a:r>
            </a:p>
          </p:txBody>
        </p:sp>
      </p:grpSp>
      <p:sp>
        <p:nvSpPr>
          <p:cNvPr id="30" name="TextBox 29">
            <a:extLst>
              <a:ext uri="{FF2B5EF4-FFF2-40B4-BE49-F238E27FC236}">
                <a16:creationId xmlns:a16="http://schemas.microsoft.com/office/drawing/2014/main" id="{9905B4B7-8E60-C445-8162-84D36B9AD560}"/>
              </a:ext>
            </a:extLst>
          </p:cNvPr>
          <p:cNvSpPr txBox="1"/>
          <p:nvPr/>
        </p:nvSpPr>
        <p:spPr>
          <a:xfrm>
            <a:off x="1485895" y="298619"/>
            <a:ext cx="6196912" cy="338554"/>
          </a:xfrm>
          <a:prstGeom prst="rect">
            <a:avLst/>
          </a:prstGeom>
          <a:noFill/>
        </p:spPr>
        <p:txBody>
          <a:bodyPr wrap="square">
            <a:spAutoFit/>
          </a:bodyPr>
          <a:lstStyle/>
          <a:p>
            <a:r>
              <a:rPr lang="en-US" sz="1600" dirty="0">
                <a:solidFill>
                  <a:srgbClr val="FFFFFF"/>
                </a:solidFill>
                <a:effectLst/>
                <a:latin typeface="Helvetica Neue Light" panose="02000403000000020004" pitchFamily="2" charset="0"/>
                <a:ea typeface="Helvetica Neue Light" panose="02000403000000020004" pitchFamily="2" charset="0"/>
              </a:rPr>
              <a:t>2024 OSU HEMP WORKSHOP</a:t>
            </a:r>
          </a:p>
        </p:txBody>
      </p:sp>
      <p:pic>
        <p:nvPicPr>
          <p:cNvPr id="3" name="Picture 1">
            <a:extLst>
              <a:ext uri="{FF2B5EF4-FFF2-40B4-BE49-F238E27FC236}">
                <a16:creationId xmlns:a16="http://schemas.microsoft.com/office/drawing/2014/main" id="{A93A62A6-CD11-1C83-AB04-3B0649D58144}"/>
              </a:ext>
            </a:extLst>
          </p:cNvPr>
          <p:cNvPicPr>
            <a:picLocks noChangeAspect="1" noChangeArrowheads="1"/>
          </p:cNvPicPr>
          <p:nvPr/>
        </p:nvPicPr>
        <p:blipFill>
          <a:blip r:embed="rId4"/>
          <a:srcRect/>
          <a:stretch/>
        </p:blipFill>
        <p:spPr bwMode="auto">
          <a:xfrm>
            <a:off x="609364" y="189697"/>
            <a:ext cx="876300"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831D0CF6-ED5F-675E-B330-5B87746DFC09}"/>
              </a:ext>
            </a:extLst>
          </p:cNvPr>
          <p:cNvSpPr/>
          <p:nvPr/>
        </p:nvSpPr>
        <p:spPr>
          <a:xfrm>
            <a:off x="1391558" y="2754308"/>
            <a:ext cx="826546" cy="82654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18EF967-3971-48DB-7D77-9DAD4E3AB003}"/>
              </a:ext>
            </a:extLst>
          </p:cNvPr>
          <p:cNvPicPr>
            <a:picLocks noChangeAspect="1"/>
          </p:cNvPicPr>
          <p:nvPr/>
        </p:nvPicPr>
        <p:blipFill>
          <a:blip r:embed="rId5"/>
          <a:stretch>
            <a:fillRect/>
          </a:stretch>
        </p:blipFill>
        <p:spPr>
          <a:xfrm>
            <a:off x="1579978" y="2754308"/>
            <a:ext cx="638126" cy="721360"/>
          </a:xfrm>
          <a:prstGeom prst="rect">
            <a:avLst/>
          </a:prstGeom>
        </p:spPr>
      </p:pic>
      <p:sp>
        <p:nvSpPr>
          <p:cNvPr id="8" name="Oval 7">
            <a:extLst>
              <a:ext uri="{FF2B5EF4-FFF2-40B4-BE49-F238E27FC236}">
                <a16:creationId xmlns:a16="http://schemas.microsoft.com/office/drawing/2014/main" id="{18ACBA62-05DB-6737-05A2-72F7419894E7}"/>
              </a:ext>
            </a:extLst>
          </p:cNvPr>
          <p:cNvSpPr/>
          <p:nvPr/>
        </p:nvSpPr>
        <p:spPr>
          <a:xfrm>
            <a:off x="4345215" y="2754308"/>
            <a:ext cx="826546" cy="82654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0D3F193-1EBF-1112-4C8A-F672F8F604DB}"/>
              </a:ext>
            </a:extLst>
          </p:cNvPr>
          <p:cNvPicPr>
            <a:picLocks noChangeAspect="1"/>
          </p:cNvPicPr>
          <p:nvPr/>
        </p:nvPicPr>
        <p:blipFill>
          <a:blip r:embed="rId5"/>
          <a:stretch>
            <a:fillRect/>
          </a:stretch>
        </p:blipFill>
        <p:spPr>
          <a:xfrm>
            <a:off x="4533635" y="2754308"/>
            <a:ext cx="638126" cy="721360"/>
          </a:xfrm>
          <a:prstGeom prst="rect">
            <a:avLst/>
          </a:prstGeom>
        </p:spPr>
      </p:pic>
      <p:sp>
        <p:nvSpPr>
          <p:cNvPr id="10" name="Oval 9">
            <a:extLst>
              <a:ext uri="{FF2B5EF4-FFF2-40B4-BE49-F238E27FC236}">
                <a16:creationId xmlns:a16="http://schemas.microsoft.com/office/drawing/2014/main" id="{9346C902-FF17-E5F4-F65C-DBE393317C7E}"/>
              </a:ext>
            </a:extLst>
          </p:cNvPr>
          <p:cNvSpPr/>
          <p:nvPr/>
        </p:nvSpPr>
        <p:spPr>
          <a:xfrm>
            <a:off x="7073901" y="2754308"/>
            <a:ext cx="826546" cy="82654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78D50ED-CEB2-1A87-6C4D-856C36DA528C}"/>
              </a:ext>
            </a:extLst>
          </p:cNvPr>
          <p:cNvPicPr>
            <a:picLocks noChangeAspect="1"/>
          </p:cNvPicPr>
          <p:nvPr/>
        </p:nvPicPr>
        <p:blipFill>
          <a:blip r:embed="rId5"/>
          <a:stretch>
            <a:fillRect/>
          </a:stretch>
        </p:blipFill>
        <p:spPr>
          <a:xfrm>
            <a:off x="7262321" y="2754308"/>
            <a:ext cx="638126" cy="721360"/>
          </a:xfrm>
          <a:prstGeom prst="rect">
            <a:avLst/>
          </a:prstGeom>
        </p:spPr>
      </p:pic>
      <p:sp>
        <p:nvSpPr>
          <p:cNvPr id="13" name="Oval 12">
            <a:extLst>
              <a:ext uri="{FF2B5EF4-FFF2-40B4-BE49-F238E27FC236}">
                <a16:creationId xmlns:a16="http://schemas.microsoft.com/office/drawing/2014/main" id="{921A8558-B0B8-5FC4-DE86-BC8F8BD1A1BE}"/>
              </a:ext>
            </a:extLst>
          </p:cNvPr>
          <p:cNvSpPr/>
          <p:nvPr/>
        </p:nvSpPr>
        <p:spPr>
          <a:xfrm>
            <a:off x="9875158" y="2754308"/>
            <a:ext cx="826546" cy="82654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6880152-8A80-BAEE-770D-5591FF42E1DD}"/>
              </a:ext>
            </a:extLst>
          </p:cNvPr>
          <p:cNvPicPr>
            <a:picLocks noChangeAspect="1"/>
          </p:cNvPicPr>
          <p:nvPr/>
        </p:nvPicPr>
        <p:blipFill>
          <a:blip r:embed="rId5"/>
          <a:stretch>
            <a:fillRect/>
          </a:stretch>
        </p:blipFill>
        <p:spPr>
          <a:xfrm>
            <a:off x="10063578" y="2754308"/>
            <a:ext cx="638126" cy="721360"/>
          </a:xfrm>
          <a:prstGeom prst="rect">
            <a:avLst/>
          </a:prstGeom>
        </p:spPr>
      </p:pic>
      <p:pic>
        <p:nvPicPr>
          <p:cNvPr id="20" name="Picture 1">
            <a:extLst>
              <a:ext uri="{FF2B5EF4-FFF2-40B4-BE49-F238E27FC236}">
                <a16:creationId xmlns:a16="http://schemas.microsoft.com/office/drawing/2014/main" id="{69B79357-3DFF-F548-A050-9447EF7AA5CE}"/>
              </a:ext>
            </a:extLst>
          </p:cNvPr>
          <p:cNvPicPr>
            <a:picLocks noChangeAspect="1" noChangeArrowheads="1"/>
          </p:cNvPicPr>
          <p:nvPr/>
        </p:nvPicPr>
        <p:blipFill>
          <a:blip r:embed="rId6"/>
          <a:srcRect/>
          <a:stretch/>
        </p:blipFill>
        <p:spPr bwMode="auto">
          <a:xfrm>
            <a:off x="609364" y="189697"/>
            <a:ext cx="876299"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483652"/>
      </p:ext>
    </p:extLst>
  </p:cSld>
  <p:clrMapOvr>
    <a:overrideClrMapping bg1="dk1" tx1="lt1" bg2="dk2" tx2="lt2" accent1="accent1" accent2="accent2" accent3="accent3" accent4="accent4" accent5="accent5" accent6="accent6" hlink="hlink" folHlink="folHlink"/>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1337FF8C-C1C0-E847-9F7D-8B64FA02DCC6}"/>
              </a:ext>
            </a:extLst>
          </p:cNvPr>
          <p:cNvSpPr>
            <a:spLocks noGrp="1"/>
          </p:cNvSpPr>
          <p:nvPr>
            <p:ph type="title"/>
          </p:nvPr>
        </p:nvSpPr>
        <p:spPr>
          <a:xfrm>
            <a:off x="1485895" y="310393"/>
            <a:ext cx="9719134" cy="693172"/>
          </a:xfrm>
        </p:spPr>
        <p:txBody>
          <a:bodyPr vert="horz" lIns="91440" tIns="45720" rIns="91440" bIns="45720" rtlCol="0" anchor="b">
            <a:noAutofit/>
          </a:bodyPr>
          <a:lstStyle/>
          <a:p>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WHAT IS INDUSTRIAL FIBER HEMP?</a:t>
            </a:r>
          </a:p>
        </p:txBody>
      </p:sp>
      <p:sp>
        <p:nvSpPr>
          <p:cNvPr id="9" name="Rectangle 8">
            <a:extLst>
              <a:ext uri="{FF2B5EF4-FFF2-40B4-BE49-F238E27FC236}">
                <a16:creationId xmlns:a16="http://schemas.microsoft.com/office/drawing/2014/main" id="{B5F880BA-A426-DA4E-B26F-548DC7936416}"/>
              </a:ext>
            </a:extLst>
          </p:cNvPr>
          <p:cNvSpPr/>
          <p:nvPr/>
        </p:nvSpPr>
        <p:spPr>
          <a:xfrm>
            <a:off x="1377259" y="1942328"/>
            <a:ext cx="10814742" cy="3980694"/>
          </a:xfrm>
          <a:prstGeom prst="rect">
            <a:avLst/>
          </a:prstGeom>
          <a:solidFill>
            <a:srgbClr val="92C239">
              <a:alpha val="3905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hand holding a stalk of grass&#10;&#10;Description automatically generated">
            <a:extLst>
              <a:ext uri="{FF2B5EF4-FFF2-40B4-BE49-F238E27FC236}">
                <a16:creationId xmlns:a16="http://schemas.microsoft.com/office/drawing/2014/main" id="{D4365794-0ADB-904B-B786-2A89BD82E211}"/>
              </a:ext>
            </a:extLst>
          </p:cNvPr>
          <p:cNvPicPr>
            <a:picLocks noChangeAspect="1"/>
          </p:cNvPicPr>
          <p:nvPr/>
        </p:nvPicPr>
        <p:blipFill rotWithShape="1">
          <a:blip r:embed="rId2"/>
          <a:srcRect l="22548" r="9210"/>
          <a:stretch/>
        </p:blipFill>
        <p:spPr>
          <a:xfrm>
            <a:off x="1" y="1941751"/>
            <a:ext cx="2035799" cy="3977639"/>
          </a:xfrm>
          <a:prstGeom prst="rect">
            <a:avLst/>
          </a:prstGeom>
          <a:effectLst>
            <a:softEdge rad="0"/>
          </a:effectLst>
        </p:spPr>
      </p:pic>
      <p:sp>
        <p:nvSpPr>
          <p:cNvPr id="56" name="TextBox 55">
            <a:extLst>
              <a:ext uri="{FF2B5EF4-FFF2-40B4-BE49-F238E27FC236}">
                <a16:creationId xmlns:a16="http://schemas.microsoft.com/office/drawing/2014/main" id="{2A08B51B-D2FA-BF47-BF6F-D061CB9B2BB2}"/>
              </a:ext>
            </a:extLst>
          </p:cNvPr>
          <p:cNvSpPr txBox="1"/>
          <p:nvPr/>
        </p:nvSpPr>
        <p:spPr>
          <a:xfrm>
            <a:off x="1485895" y="254061"/>
            <a:ext cx="6196912" cy="338554"/>
          </a:xfrm>
          <a:prstGeom prst="rect">
            <a:avLst/>
          </a:prstGeom>
          <a:noFill/>
        </p:spPr>
        <p:txBody>
          <a:bodyPr wrap="square">
            <a:spAutoFit/>
          </a:bodyPr>
          <a:lstStyle/>
          <a:p>
            <a:r>
              <a:rPr lang="en-US" sz="1600" dirty="0">
                <a:solidFill>
                  <a:srgbClr val="2D6352"/>
                </a:solidFill>
                <a:effectLst/>
                <a:latin typeface="Helvetica Neue Light" panose="02000403000000020004" pitchFamily="2" charset="0"/>
                <a:ea typeface="Helvetica Neue Light" panose="02000403000000020004" pitchFamily="2" charset="0"/>
              </a:rPr>
              <a:t>2024 OSU HEMP WORKSHOP</a:t>
            </a:r>
          </a:p>
        </p:txBody>
      </p:sp>
      <p:pic>
        <p:nvPicPr>
          <p:cNvPr id="6" name="Picture 5" descr="A diagram of a human body&#10;&#10;Description automatically generated">
            <a:extLst>
              <a:ext uri="{FF2B5EF4-FFF2-40B4-BE49-F238E27FC236}">
                <a16:creationId xmlns:a16="http://schemas.microsoft.com/office/drawing/2014/main" id="{4C8E03FE-2B44-D049-B087-3FA9B4B835B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069002" y="2402195"/>
            <a:ext cx="4771618" cy="3163317"/>
          </a:xfrm>
          <a:prstGeom prst="rect">
            <a:avLst/>
          </a:prstGeom>
          <a:solidFill>
            <a:srgbClr val="2D6352">
              <a:alpha val="0"/>
            </a:srgbClr>
          </a:solidFill>
        </p:spPr>
      </p:pic>
      <p:sp>
        <p:nvSpPr>
          <p:cNvPr id="21" name="Rectangle 20">
            <a:extLst>
              <a:ext uri="{FF2B5EF4-FFF2-40B4-BE49-F238E27FC236}">
                <a16:creationId xmlns:a16="http://schemas.microsoft.com/office/drawing/2014/main" id="{2C48F72E-56F1-694A-A92C-0E1E3AEBCB1D}"/>
              </a:ext>
            </a:extLst>
          </p:cNvPr>
          <p:cNvSpPr/>
          <p:nvPr/>
        </p:nvSpPr>
        <p:spPr>
          <a:xfrm>
            <a:off x="2163913" y="2112453"/>
            <a:ext cx="4553708" cy="3639289"/>
          </a:xfrm>
          <a:prstGeom prst="rect">
            <a:avLst/>
          </a:prstGeom>
        </p:spPr>
        <p:txBody>
          <a:bodyPr vert="horz" lIns="91440" tIns="45720" rIns="91440" bIns="45720" rtlCol="0" anchor="ctr">
            <a:noAutofit/>
          </a:bodyPr>
          <a:lstStyle/>
          <a:p>
            <a:pPr marL="285750" lvl="0" indent="-228600">
              <a:lnSpc>
                <a:spcPct val="110000"/>
              </a:lnSpc>
              <a:spcAft>
                <a:spcPts val="600"/>
              </a:spcAft>
              <a:buFont typeface="Arial" panose="020B0604020202020204" pitchFamily="34" charset="0"/>
              <a:buChar char="•"/>
            </a:pPr>
            <a:r>
              <a:rPr lang="en-US" sz="1600" spc="10" dirty="0">
                <a:latin typeface="Helvetica Neue Light" panose="02000403000000020004" pitchFamily="2" charset="0"/>
                <a:ea typeface="Helvetica Neue Light" panose="02000403000000020004" pitchFamily="2" charset="0"/>
                <a:cs typeface="Helvetica Neue" panose="02000503000000020004" pitchFamily="2" charset="0"/>
              </a:rPr>
              <a:t>Hemp is a bast fiber in the </a:t>
            </a:r>
            <a:r>
              <a:rPr lang="en-US" sz="1600" spc="10" dirty="0" err="1">
                <a:latin typeface="Helvetica Neue Light" panose="02000403000000020004" pitchFamily="2" charset="0"/>
                <a:ea typeface="Helvetica Neue Light" panose="02000403000000020004" pitchFamily="2" charset="0"/>
                <a:cs typeface="Helvetica Neue" panose="02000503000000020004" pitchFamily="2" charset="0"/>
              </a:rPr>
              <a:t>Cannabaceae</a:t>
            </a:r>
            <a:r>
              <a:rPr lang="en-US" sz="1600" spc="10" dirty="0">
                <a:latin typeface="Helvetica Neue Light" panose="02000403000000020004" pitchFamily="2" charset="0"/>
                <a:ea typeface="Helvetica Neue Light" panose="02000403000000020004" pitchFamily="2" charset="0"/>
                <a:cs typeface="Helvetica Neue" panose="02000503000000020004" pitchFamily="2" charset="0"/>
              </a:rPr>
              <a:t> family. </a:t>
            </a:r>
          </a:p>
          <a:p>
            <a:pPr marL="285750" lvl="0" indent="-228600">
              <a:lnSpc>
                <a:spcPct val="110000"/>
              </a:lnSpc>
              <a:spcAft>
                <a:spcPts val="600"/>
              </a:spcAft>
              <a:buFont typeface="Arial" panose="020B0604020202020204" pitchFamily="34" charset="0"/>
              <a:buChar char="•"/>
            </a:pPr>
            <a:r>
              <a:rPr lang="en-US" sz="1600" spc="10" dirty="0">
                <a:latin typeface="Helvetica Neue Light" panose="02000403000000020004" pitchFamily="2" charset="0"/>
                <a:ea typeface="Helvetica Neue Light" panose="02000403000000020004" pitchFamily="2" charset="0"/>
                <a:cs typeface="Helvetica Neue" panose="02000503000000020004" pitchFamily="2" charset="0"/>
              </a:rPr>
              <a:t>Industrial hemp grown for fiber is an annual broadleaf plant that grows quickly up to 3–5 meters (approximately 10–15 feet).</a:t>
            </a:r>
          </a:p>
          <a:p>
            <a:pPr marL="285750" lvl="0" indent="-228600">
              <a:lnSpc>
                <a:spcPct val="110000"/>
              </a:lnSpc>
              <a:spcAft>
                <a:spcPts val="600"/>
              </a:spcAft>
              <a:buFont typeface="Arial" panose="020B0604020202020204" pitchFamily="34" charset="0"/>
              <a:buChar char="•"/>
            </a:pPr>
            <a:r>
              <a:rPr lang="en-US" sz="1600" spc="10" dirty="0">
                <a:latin typeface="Helvetica Neue Light" panose="02000403000000020004" pitchFamily="2" charset="0"/>
                <a:ea typeface="Helvetica Neue Light" panose="02000403000000020004" pitchFamily="2" charset="0"/>
                <a:cs typeface="Helvetica Neue" panose="02000503000000020004" pitchFamily="2" charset="0"/>
              </a:rPr>
              <a:t>The fiber-producing part of the plant is made up of strands that run the length of the plant, surrounding the “</a:t>
            </a:r>
            <a:r>
              <a:rPr lang="en-US" sz="1600" spc="10" dirty="0" err="1">
                <a:latin typeface="Helvetica Neue Light" panose="02000403000000020004" pitchFamily="2" charset="0"/>
                <a:ea typeface="Helvetica Neue Light" panose="02000403000000020004" pitchFamily="2" charset="0"/>
                <a:cs typeface="Helvetica Neue" panose="02000503000000020004" pitchFamily="2" charset="0"/>
              </a:rPr>
              <a:t>hurd</a:t>
            </a:r>
            <a:r>
              <a:rPr lang="en-US" sz="1600" spc="10" dirty="0">
                <a:latin typeface="Helvetica Neue Light" panose="02000403000000020004" pitchFamily="2" charset="0"/>
                <a:ea typeface="Helvetica Neue Light" panose="02000403000000020004" pitchFamily="2" charset="0"/>
                <a:cs typeface="Helvetica Neue" panose="02000503000000020004" pitchFamily="2" charset="0"/>
              </a:rPr>
              <a:t>,” or woody core of the stem, and covered by a thin, gummy varnish that creates the delicate “bark” of the plant. </a:t>
            </a:r>
          </a:p>
          <a:p>
            <a:pPr marL="285750" lvl="0" indent="-228600">
              <a:lnSpc>
                <a:spcPct val="110000"/>
              </a:lnSpc>
              <a:spcAft>
                <a:spcPts val="600"/>
              </a:spcAft>
              <a:buFont typeface="Arial" panose="020B0604020202020204" pitchFamily="34" charset="0"/>
              <a:buChar char="•"/>
            </a:pPr>
            <a:r>
              <a:rPr lang="en-US" sz="1600" spc="10" dirty="0">
                <a:latin typeface="Helvetica Neue Light" panose="02000403000000020004" pitchFamily="2" charset="0"/>
                <a:ea typeface="Helvetica Neue Light" panose="02000403000000020004" pitchFamily="2" charset="0"/>
                <a:cs typeface="Helvetica Neue" panose="02000503000000020004" pitchFamily="2" charset="0"/>
              </a:rPr>
              <a:t>Pectin adheres the fibers to the air-filled, woody core and lignin binds the fibers in bundles along the stalk.</a:t>
            </a:r>
          </a:p>
        </p:txBody>
      </p:sp>
      <p:pic>
        <p:nvPicPr>
          <p:cNvPr id="5" name="Picture 1">
            <a:extLst>
              <a:ext uri="{FF2B5EF4-FFF2-40B4-BE49-F238E27FC236}">
                <a16:creationId xmlns:a16="http://schemas.microsoft.com/office/drawing/2014/main" id="{47D1E3A4-BF82-4D4A-065F-6513CC7212C9}"/>
              </a:ext>
            </a:extLst>
          </p:cNvPr>
          <p:cNvPicPr>
            <a:picLocks noChangeAspect="1" noChangeArrowheads="1"/>
          </p:cNvPicPr>
          <p:nvPr/>
        </p:nvPicPr>
        <p:blipFill>
          <a:blip r:embed="rId4"/>
          <a:srcRect/>
          <a:stretch/>
        </p:blipFill>
        <p:spPr bwMode="auto">
          <a:xfrm>
            <a:off x="609364" y="189697"/>
            <a:ext cx="876300"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33A28E1-B86C-7249-8AE2-4FA37D3148BB}"/>
              </a:ext>
            </a:extLst>
          </p:cNvPr>
          <p:cNvSpPr txBox="1"/>
          <p:nvPr/>
        </p:nvSpPr>
        <p:spPr>
          <a:xfrm>
            <a:off x="0" y="5660571"/>
            <a:ext cx="2035799" cy="258818"/>
          </a:xfrm>
          <a:prstGeom prst="rect">
            <a:avLst/>
          </a:prstGeom>
          <a:noFill/>
          <a:ln>
            <a:noFill/>
          </a:ln>
        </p:spPr>
        <p:txBody>
          <a:bodyPr wrap="square" lIns="0" rIns="0">
            <a:noAutofit/>
          </a:bodyPr>
          <a:lstStyle/>
          <a:p>
            <a:pPr marL="0" marR="0" lvl="0" indent="0" algn="ctr" defTabSz="914400" rtl="0" eaLnBrk="1" fontAlgn="auto" latinLnBrk="0" hangingPunct="1">
              <a:spcBef>
                <a:spcPts val="0"/>
              </a:spcBef>
              <a:spcAft>
                <a:spcPts val="600"/>
              </a:spcAft>
              <a:buClrTx/>
              <a:buSzTx/>
              <a:buFontTx/>
              <a:buNone/>
              <a:tabLst/>
              <a:defRPr/>
            </a:pPr>
            <a:r>
              <a:rPr kumimoji="0" lang="en-US" sz="105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Photo: Sandra Marquardt</a:t>
            </a:r>
          </a:p>
        </p:txBody>
      </p:sp>
      <p:sp>
        <p:nvSpPr>
          <p:cNvPr id="11" name="TextBox 10">
            <a:extLst>
              <a:ext uri="{FF2B5EF4-FFF2-40B4-BE49-F238E27FC236}">
                <a16:creationId xmlns:a16="http://schemas.microsoft.com/office/drawing/2014/main" id="{1F22B3AE-F711-C842-B4D5-86214FC5CFD9}"/>
              </a:ext>
            </a:extLst>
          </p:cNvPr>
          <p:cNvSpPr txBox="1"/>
          <p:nvPr/>
        </p:nvSpPr>
        <p:spPr>
          <a:xfrm>
            <a:off x="10267406" y="5660571"/>
            <a:ext cx="1924594" cy="273265"/>
          </a:xfrm>
          <a:prstGeom prst="rect">
            <a:avLst/>
          </a:prstGeom>
          <a:noFill/>
          <a:ln>
            <a:noFill/>
          </a:ln>
        </p:spPr>
        <p:txBody>
          <a:bodyPr wrap="square" lIns="0" rIns="0">
            <a:noAutofit/>
          </a:bodyPr>
          <a:lstStyle/>
          <a:p>
            <a:pPr marL="0" marR="0" lvl="0" indent="0" algn="ctr" defTabSz="914400" rtl="0" eaLnBrk="1" fontAlgn="auto" latinLnBrk="0" hangingPunct="1">
              <a:spcBef>
                <a:spcPts val="0"/>
              </a:spcBef>
              <a:spcAft>
                <a:spcPts val="600"/>
              </a:spcAft>
              <a:buClrTx/>
              <a:buSzTx/>
              <a:buFontTx/>
              <a:buNone/>
              <a:tabLst/>
              <a:defRPr/>
            </a:pPr>
            <a:r>
              <a:rPr kumimoji="0" lang="en-US" sz="1050" u="none" strike="noStrike" kern="1200" cap="none" spc="0" normalizeH="0" baseline="0" noProof="0" dirty="0">
                <a:ln>
                  <a:noFill/>
                </a:ln>
                <a:solidFill>
                  <a:srgbClr val="2D6352"/>
                </a:solidFill>
                <a:effectLst/>
                <a:uLnTx/>
                <a:uFillTx/>
                <a:latin typeface="Helvetica Neue" panose="02000503000000020004" pitchFamily="2" charset="0"/>
                <a:ea typeface="Helvetica Neue" panose="02000503000000020004" pitchFamily="2" charset="0"/>
                <a:cs typeface="Helvetica Neue" panose="02000503000000020004" pitchFamily="2" charset="0"/>
              </a:rPr>
              <a:t>Image: Textile Exchange</a:t>
            </a:r>
          </a:p>
        </p:txBody>
      </p:sp>
      <p:pic>
        <p:nvPicPr>
          <p:cNvPr id="12" name="Picture 1">
            <a:extLst>
              <a:ext uri="{FF2B5EF4-FFF2-40B4-BE49-F238E27FC236}">
                <a16:creationId xmlns:a16="http://schemas.microsoft.com/office/drawing/2014/main" id="{DE2FFAC9-C233-614F-A487-D0FC80807F32}"/>
              </a:ext>
            </a:extLst>
          </p:cNvPr>
          <p:cNvPicPr>
            <a:picLocks noChangeAspect="1" noChangeArrowheads="1"/>
          </p:cNvPicPr>
          <p:nvPr/>
        </p:nvPicPr>
        <p:blipFill>
          <a:blip r:embed="rId5"/>
          <a:srcRect/>
          <a:stretch/>
        </p:blipFill>
        <p:spPr bwMode="auto">
          <a:xfrm>
            <a:off x="609364" y="189697"/>
            <a:ext cx="876299"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158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screenshot of a graph&#10;&#10;Description automatically generated">
            <a:extLst>
              <a:ext uri="{FF2B5EF4-FFF2-40B4-BE49-F238E27FC236}">
                <a16:creationId xmlns:a16="http://schemas.microsoft.com/office/drawing/2014/main" id="{4701797B-A883-9F4A-8EAD-746D4D9C2775}"/>
              </a:ext>
            </a:extLst>
          </p:cNvPr>
          <p:cNvPicPr>
            <a:picLocks noChangeAspect="1"/>
          </p:cNvPicPr>
          <p:nvPr/>
        </p:nvPicPr>
        <p:blipFill>
          <a:blip r:embed="rId4"/>
          <a:stretch>
            <a:fillRect/>
          </a:stretch>
        </p:blipFill>
        <p:spPr>
          <a:xfrm>
            <a:off x="2266375" y="2155182"/>
            <a:ext cx="2482427" cy="1968823"/>
          </a:xfrm>
          <a:prstGeom prst="rect">
            <a:avLst/>
          </a:prstGeom>
        </p:spPr>
      </p:pic>
      <p:grpSp>
        <p:nvGrpSpPr>
          <p:cNvPr id="2" name="Group 1">
            <a:extLst>
              <a:ext uri="{FF2B5EF4-FFF2-40B4-BE49-F238E27FC236}">
                <a16:creationId xmlns:a16="http://schemas.microsoft.com/office/drawing/2014/main" id="{443014EB-B39E-4347-934F-CD4218D4B7BB}"/>
              </a:ext>
            </a:extLst>
          </p:cNvPr>
          <p:cNvGrpSpPr/>
          <p:nvPr/>
        </p:nvGrpSpPr>
        <p:grpSpPr>
          <a:xfrm>
            <a:off x="6096000" y="1704238"/>
            <a:ext cx="5377573" cy="2174720"/>
            <a:chOff x="6365965" y="2380613"/>
            <a:chExt cx="4038847" cy="1633332"/>
          </a:xfrm>
        </p:grpSpPr>
        <p:pic>
          <p:nvPicPr>
            <p:cNvPr id="8" name="Picture 7" descr="A diagram of a hemp flowchart&#10;&#10;Description automatically generated">
              <a:extLst>
                <a:ext uri="{FF2B5EF4-FFF2-40B4-BE49-F238E27FC236}">
                  <a16:creationId xmlns:a16="http://schemas.microsoft.com/office/drawing/2014/main" id="{04BA220E-A782-7D47-991D-69A07491996B}"/>
                </a:ext>
              </a:extLst>
            </p:cNvPr>
            <p:cNvPicPr>
              <a:picLocks noChangeAspect="1"/>
            </p:cNvPicPr>
            <p:nvPr/>
          </p:nvPicPr>
          <p:blipFill rotWithShape="1">
            <a:blip r:embed="rId5"/>
            <a:srcRect r="17751" b="81807"/>
            <a:stretch/>
          </p:blipFill>
          <p:spPr>
            <a:xfrm>
              <a:off x="6365965" y="2380613"/>
              <a:ext cx="4038847" cy="310435"/>
            </a:xfrm>
            <a:prstGeom prst="rect">
              <a:avLst/>
            </a:prstGeom>
          </p:spPr>
        </p:pic>
        <p:pic>
          <p:nvPicPr>
            <p:cNvPr id="13" name="Picture 12" descr="A diagram of a hemp flowchart&#10;&#10;Description automatically generated">
              <a:extLst>
                <a:ext uri="{FF2B5EF4-FFF2-40B4-BE49-F238E27FC236}">
                  <a16:creationId xmlns:a16="http://schemas.microsoft.com/office/drawing/2014/main" id="{DDCDE4A8-8FC5-2F47-98A3-C6BC182B1A6C}"/>
                </a:ext>
              </a:extLst>
            </p:cNvPr>
            <p:cNvPicPr>
              <a:picLocks noChangeAspect="1"/>
            </p:cNvPicPr>
            <p:nvPr/>
          </p:nvPicPr>
          <p:blipFill rotWithShape="1">
            <a:blip r:embed="rId5"/>
            <a:srcRect l="17751" t="25018"/>
            <a:stretch/>
          </p:blipFill>
          <p:spPr>
            <a:xfrm>
              <a:off x="6365965" y="2734491"/>
              <a:ext cx="4038847" cy="1279454"/>
            </a:xfrm>
            <a:prstGeom prst="rect">
              <a:avLst/>
            </a:prstGeom>
          </p:spPr>
        </p:pic>
      </p:grpSp>
      <p:sp>
        <p:nvSpPr>
          <p:cNvPr id="10" name="Rectangle 9">
            <a:extLst>
              <a:ext uri="{FF2B5EF4-FFF2-40B4-BE49-F238E27FC236}">
                <a16:creationId xmlns:a16="http://schemas.microsoft.com/office/drawing/2014/main" id="{C6536A22-25C8-286C-1DA3-55FA6E3825B9}"/>
              </a:ext>
            </a:extLst>
          </p:cNvPr>
          <p:cNvSpPr/>
          <p:nvPr/>
        </p:nvSpPr>
        <p:spPr>
          <a:xfrm>
            <a:off x="5696919" y="1639267"/>
            <a:ext cx="6365603" cy="612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EB94D2-2336-11FD-A950-7B24DDC65969}"/>
              </a:ext>
            </a:extLst>
          </p:cNvPr>
          <p:cNvSpPr txBox="1"/>
          <p:nvPr/>
        </p:nvSpPr>
        <p:spPr>
          <a:xfrm>
            <a:off x="6636358" y="1424170"/>
            <a:ext cx="4486726" cy="656590"/>
          </a:xfrm>
          <a:prstGeom prst="rect">
            <a:avLst/>
          </a:prstGeom>
          <a:noFill/>
        </p:spPr>
        <p:txBody>
          <a:bodyPr wrap="square">
            <a:spAutoFit/>
          </a:bodyPr>
          <a:lstStyle/>
          <a:p>
            <a:pPr algn="ctr">
              <a:lnSpc>
                <a:spcPts val="1860"/>
              </a:lnSpc>
              <a:spcAft>
                <a:spcPts val="600"/>
              </a:spcAft>
            </a:pPr>
            <a:r>
              <a:rPr lang="en-US" sz="1800" b="1" spc="10" dirty="0">
                <a:solidFill>
                  <a:srgbClr val="2D6352"/>
                </a:solidFill>
                <a:latin typeface="Helvetica Neue" panose="02000503000000020004" pitchFamily="2" charset="0"/>
                <a:ea typeface="Helvetica Neue" panose="02000503000000020004" pitchFamily="2" charset="0"/>
                <a:cs typeface="Helvetica Neue" panose="02000503000000020004" pitchFamily="2" charset="0"/>
              </a:rPr>
              <a:t>Percent of post-decortication hemp </a:t>
            </a:r>
          </a:p>
          <a:p>
            <a:pPr algn="ctr">
              <a:lnSpc>
                <a:spcPts val="1860"/>
              </a:lnSpc>
              <a:spcAft>
                <a:spcPts val="600"/>
              </a:spcAft>
            </a:pPr>
            <a:r>
              <a:rPr lang="en-US" sz="1800" b="1" spc="10" dirty="0">
                <a:solidFill>
                  <a:srgbClr val="2D6352"/>
                </a:solidFill>
                <a:latin typeface="Helvetica Neue" panose="02000503000000020004" pitchFamily="2" charset="0"/>
                <a:ea typeface="Helvetica Neue" panose="02000503000000020004" pitchFamily="2" charset="0"/>
                <a:cs typeface="Helvetica Neue" panose="02000503000000020004" pitchFamily="2" charset="0"/>
              </a:rPr>
              <a:t>becoming bast fiber vs. </a:t>
            </a:r>
            <a:r>
              <a:rPr lang="en-US" sz="1800" b="1" spc="10" dirty="0" err="1">
                <a:solidFill>
                  <a:srgbClr val="2D6352"/>
                </a:solidFill>
                <a:latin typeface="Helvetica Neue" panose="02000503000000020004" pitchFamily="2" charset="0"/>
                <a:ea typeface="Helvetica Neue" panose="02000503000000020004" pitchFamily="2" charset="0"/>
                <a:cs typeface="Helvetica Neue" panose="02000503000000020004" pitchFamily="2" charset="0"/>
              </a:rPr>
              <a:t>hurd</a:t>
            </a:r>
            <a:endParaRPr lang="en-US" sz="1800" b="1" spc="10" dirty="0">
              <a:solidFill>
                <a:srgbClr val="2D6352"/>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EA6CE8CE-4A75-F64A-B35D-E67F7BD79121}"/>
              </a:ext>
            </a:extLst>
          </p:cNvPr>
          <p:cNvSpPr/>
          <p:nvPr/>
        </p:nvSpPr>
        <p:spPr>
          <a:xfrm>
            <a:off x="0" y="4521326"/>
            <a:ext cx="3846286" cy="2352479"/>
          </a:xfrm>
          <a:prstGeom prst="rect">
            <a:avLst/>
          </a:prstGeom>
          <a:solidFill>
            <a:srgbClr val="92C239">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D96D4D5-31D8-F34E-9B94-5F7204EBA8BD}"/>
              </a:ext>
            </a:extLst>
          </p:cNvPr>
          <p:cNvSpPr>
            <a:spLocks noGrp="1"/>
          </p:cNvSpPr>
          <p:nvPr>
            <p:ph type="title"/>
          </p:nvPr>
        </p:nvSpPr>
        <p:spPr>
          <a:xfrm>
            <a:off x="1465270" y="311671"/>
            <a:ext cx="9115645" cy="930275"/>
          </a:xfrm>
        </p:spPr>
        <p:txBody>
          <a:bodyPr>
            <a:noAutofit/>
          </a:bodyPr>
          <a:lstStyle/>
          <a:p>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MAKE-UP OF INDUSTRIAL HEMP</a:t>
            </a:r>
          </a:p>
        </p:txBody>
      </p:sp>
      <p:sp>
        <p:nvSpPr>
          <p:cNvPr id="46" name="TextBox 45">
            <a:extLst>
              <a:ext uri="{FF2B5EF4-FFF2-40B4-BE49-F238E27FC236}">
                <a16:creationId xmlns:a16="http://schemas.microsoft.com/office/drawing/2014/main" id="{9E754FD1-28D0-004C-9A44-FC1D32377503}"/>
              </a:ext>
            </a:extLst>
          </p:cNvPr>
          <p:cNvSpPr txBox="1"/>
          <p:nvPr/>
        </p:nvSpPr>
        <p:spPr>
          <a:xfrm>
            <a:off x="1485894" y="253068"/>
            <a:ext cx="9755037" cy="338554"/>
          </a:xfrm>
          <a:prstGeom prst="rect">
            <a:avLst/>
          </a:prstGeom>
          <a:noFill/>
        </p:spPr>
        <p:txBody>
          <a:bodyPr wrap="square">
            <a:spAutoFit/>
          </a:bodyPr>
          <a:lstStyle/>
          <a:p>
            <a:r>
              <a:rPr lang="en-US" sz="1600" dirty="0">
                <a:solidFill>
                  <a:srgbClr val="2D6352"/>
                </a:solidFill>
                <a:latin typeface="Helvetica Neue Light" panose="02000403000000020004" pitchFamily="2" charset="0"/>
                <a:ea typeface="Helvetica Neue Light" panose="02000403000000020004" pitchFamily="2" charset="0"/>
              </a:rPr>
              <a:t>2024 OSU HEMP WORKSHOP</a:t>
            </a:r>
          </a:p>
        </p:txBody>
      </p:sp>
      <p:pic>
        <p:nvPicPr>
          <p:cNvPr id="3" name="Picture 1">
            <a:extLst>
              <a:ext uri="{FF2B5EF4-FFF2-40B4-BE49-F238E27FC236}">
                <a16:creationId xmlns:a16="http://schemas.microsoft.com/office/drawing/2014/main" id="{7B171F97-38A2-9AAC-E403-CF7F4D474935}"/>
              </a:ext>
            </a:extLst>
          </p:cNvPr>
          <p:cNvPicPr>
            <a:picLocks noChangeAspect="1" noChangeArrowheads="1"/>
          </p:cNvPicPr>
          <p:nvPr/>
        </p:nvPicPr>
        <p:blipFill>
          <a:blip r:embed="rId6"/>
          <a:srcRect/>
          <a:stretch/>
        </p:blipFill>
        <p:spPr bwMode="auto">
          <a:xfrm>
            <a:off x="609364" y="189697"/>
            <a:ext cx="876300"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D3E03EE-BBC8-3B8B-29DA-C1D60BB2C062}"/>
              </a:ext>
            </a:extLst>
          </p:cNvPr>
          <p:cNvSpPr/>
          <p:nvPr/>
        </p:nvSpPr>
        <p:spPr>
          <a:xfrm>
            <a:off x="4187372" y="4521326"/>
            <a:ext cx="3846286" cy="2352479"/>
          </a:xfrm>
          <a:prstGeom prst="rect">
            <a:avLst/>
          </a:prstGeom>
          <a:solidFill>
            <a:srgbClr val="92C239">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29AC36-0206-5C9A-7233-AA054DF726C5}"/>
              </a:ext>
            </a:extLst>
          </p:cNvPr>
          <p:cNvSpPr/>
          <p:nvPr/>
        </p:nvSpPr>
        <p:spPr>
          <a:xfrm>
            <a:off x="8352972" y="4521326"/>
            <a:ext cx="3846286" cy="2352479"/>
          </a:xfrm>
          <a:prstGeom prst="rect">
            <a:avLst/>
          </a:prstGeom>
          <a:solidFill>
            <a:srgbClr val="92C239">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AC4C027-36AA-42AC-7145-18AEB7555495}"/>
              </a:ext>
            </a:extLst>
          </p:cNvPr>
          <p:cNvSpPr txBox="1"/>
          <p:nvPr/>
        </p:nvSpPr>
        <p:spPr>
          <a:xfrm>
            <a:off x="328386" y="4710631"/>
            <a:ext cx="3292929" cy="1894301"/>
          </a:xfrm>
          <a:prstGeom prst="rect">
            <a:avLst/>
          </a:prstGeom>
          <a:noFill/>
        </p:spPr>
        <p:txBody>
          <a:bodyPr wrap="square">
            <a:spAutoFit/>
          </a:bodyPr>
          <a:lstStyle/>
          <a:p>
            <a:pPr>
              <a:lnSpc>
                <a:spcPct val="110000"/>
              </a:lnSpc>
              <a:spcAft>
                <a:spcPts val="600"/>
              </a:spcAft>
            </a:pPr>
            <a:r>
              <a:rPr lang="en-US" sz="1800" spc="10" dirty="0">
                <a:latin typeface="Helvetica Neue Light" panose="02000403000000020004" pitchFamily="2" charset="0"/>
                <a:ea typeface="Helvetica Neue Light" panose="02000403000000020004" pitchFamily="2" charset="0"/>
                <a:cs typeface="Helvetica Neue" panose="02000503000000020004" pitchFamily="2" charset="0"/>
              </a:rPr>
              <a:t>This results in tall, slender plants with long, strong bast fibers (~25%) on the outside and the shorter woody </a:t>
            </a:r>
            <a:r>
              <a:rPr lang="en-US" sz="1800" spc="10" dirty="0" err="1">
                <a:latin typeface="Helvetica Neue Light" panose="02000403000000020004" pitchFamily="2" charset="0"/>
                <a:ea typeface="Helvetica Neue Light" panose="02000403000000020004" pitchFamily="2" charset="0"/>
                <a:cs typeface="Helvetica Neue" panose="02000503000000020004" pitchFamily="2" charset="0"/>
              </a:rPr>
              <a:t>hurd</a:t>
            </a:r>
            <a:r>
              <a:rPr lang="en-US" sz="1800" spc="10" dirty="0">
                <a:latin typeface="Helvetica Neue Light" panose="02000403000000020004" pitchFamily="2" charset="0"/>
                <a:ea typeface="Helvetica Neue Light" panose="02000403000000020004" pitchFamily="2" charset="0"/>
                <a:cs typeface="Helvetica Neue" panose="02000503000000020004" pitchFamily="2" charset="0"/>
              </a:rPr>
              <a:t> fibers – or particles - (~75%) in the stalk.</a:t>
            </a:r>
          </a:p>
        </p:txBody>
      </p:sp>
      <p:sp>
        <p:nvSpPr>
          <p:cNvPr id="14" name="TextBox 13">
            <a:extLst>
              <a:ext uri="{FF2B5EF4-FFF2-40B4-BE49-F238E27FC236}">
                <a16:creationId xmlns:a16="http://schemas.microsoft.com/office/drawing/2014/main" id="{3563B926-B456-2CCC-355B-4959A8EDBF8B}"/>
              </a:ext>
            </a:extLst>
          </p:cNvPr>
          <p:cNvSpPr txBox="1"/>
          <p:nvPr/>
        </p:nvSpPr>
        <p:spPr>
          <a:xfrm>
            <a:off x="4515757" y="4710631"/>
            <a:ext cx="3292929" cy="1894301"/>
          </a:xfrm>
          <a:prstGeom prst="rect">
            <a:avLst/>
          </a:prstGeom>
          <a:noFill/>
        </p:spPr>
        <p:txBody>
          <a:bodyPr wrap="square">
            <a:spAutoFit/>
          </a:bodyPr>
          <a:lstStyle/>
          <a:p>
            <a:pPr>
              <a:lnSpc>
                <a:spcPct val="110000"/>
              </a:lnSpc>
              <a:spcAft>
                <a:spcPts val="600"/>
              </a:spcAft>
            </a:pPr>
            <a:r>
              <a:rPr lang="en-US" sz="1800" spc="10" dirty="0">
                <a:latin typeface="Helvetica Neue Light" panose="02000403000000020004" pitchFamily="2" charset="0"/>
                <a:ea typeface="Helvetica Neue Light" panose="02000403000000020004" pitchFamily="2" charset="0"/>
                <a:cs typeface="Helvetica Neue" panose="02000503000000020004" pitchFamily="2" charset="0"/>
              </a:rPr>
              <a:t>To-date, hemp as a raw material for textiles is made from bast fiber. The </a:t>
            </a:r>
            <a:r>
              <a:rPr lang="en-US" sz="1800" spc="10" dirty="0" err="1">
                <a:latin typeface="Helvetica Neue Light" panose="02000403000000020004" pitchFamily="2" charset="0"/>
                <a:ea typeface="Helvetica Neue Light" panose="02000403000000020004" pitchFamily="2" charset="0"/>
                <a:cs typeface="Helvetica Neue" panose="02000503000000020004" pitchFamily="2" charset="0"/>
              </a:rPr>
              <a:t>hurd</a:t>
            </a:r>
            <a:r>
              <a:rPr lang="en-US" sz="1800" spc="10" dirty="0">
                <a:latin typeface="Helvetica Neue Light" panose="02000403000000020004" pitchFamily="2" charset="0"/>
                <a:ea typeface="Helvetica Neue Light" panose="02000403000000020004" pitchFamily="2" charset="0"/>
                <a:cs typeface="Helvetica Neue" panose="02000503000000020004" pitchFamily="2" charset="0"/>
              </a:rPr>
              <a:t> has primarily gone to animal bedding, building materials, and the like. </a:t>
            </a:r>
          </a:p>
        </p:txBody>
      </p:sp>
      <p:sp>
        <p:nvSpPr>
          <p:cNvPr id="15" name="TextBox 14">
            <a:extLst>
              <a:ext uri="{FF2B5EF4-FFF2-40B4-BE49-F238E27FC236}">
                <a16:creationId xmlns:a16="http://schemas.microsoft.com/office/drawing/2014/main" id="{D2DE8ABD-66B8-6568-8486-A2D563123034}"/>
              </a:ext>
            </a:extLst>
          </p:cNvPr>
          <p:cNvSpPr txBox="1"/>
          <p:nvPr/>
        </p:nvSpPr>
        <p:spPr>
          <a:xfrm>
            <a:off x="8630557" y="4710631"/>
            <a:ext cx="3292929" cy="1894301"/>
          </a:xfrm>
          <a:prstGeom prst="rect">
            <a:avLst/>
          </a:prstGeom>
          <a:noFill/>
        </p:spPr>
        <p:txBody>
          <a:bodyPr wrap="square">
            <a:spAutoFit/>
          </a:bodyPr>
          <a:lstStyle/>
          <a:p>
            <a:pPr>
              <a:lnSpc>
                <a:spcPct val="110000"/>
              </a:lnSpc>
              <a:spcAft>
                <a:spcPts val="600"/>
              </a:spcAft>
            </a:pPr>
            <a:r>
              <a:rPr lang="en-US" sz="1800" spc="10" dirty="0">
                <a:latin typeface="Helvetica Neue Light" panose="02000403000000020004" pitchFamily="2" charset="0"/>
                <a:ea typeface="Helvetica Neue Light" panose="02000403000000020004" pitchFamily="2" charset="0"/>
                <a:cs typeface="Helvetica Neue" panose="02000503000000020004" pitchFamily="2" charset="0"/>
              </a:rPr>
              <a:t>In 2022, hemp represented less than 1% of fiber and raw materials uptake by the global textile sector – but was the third most reported plant fiber (after cotton and flax).</a:t>
            </a:r>
          </a:p>
        </p:txBody>
      </p:sp>
      <p:sp>
        <p:nvSpPr>
          <p:cNvPr id="16" name="TextBox 15">
            <a:extLst>
              <a:ext uri="{FF2B5EF4-FFF2-40B4-BE49-F238E27FC236}">
                <a16:creationId xmlns:a16="http://schemas.microsoft.com/office/drawing/2014/main" id="{F6FAE44A-AC0F-6E4F-B271-6EDDC8E79F0C}"/>
              </a:ext>
            </a:extLst>
          </p:cNvPr>
          <p:cNvSpPr txBox="1"/>
          <p:nvPr/>
        </p:nvSpPr>
        <p:spPr>
          <a:xfrm>
            <a:off x="10413275" y="4229396"/>
            <a:ext cx="1930458" cy="197277"/>
          </a:xfrm>
          <a:prstGeom prst="rect">
            <a:avLst/>
          </a:prstGeom>
          <a:noFill/>
          <a:ln>
            <a:noFill/>
          </a:ln>
        </p:spPr>
        <p:txBody>
          <a:bodyPr wrap="square" lIns="0" rIns="0">
            <a:noAutofit/>
          </a:bodyPr>
          <a:lstStyle/>
          <a:p>
            <a:pPr marL="0" marR="0" lvl="0" indent="0" algn="ctr" defTabSz="914400" rtl="0" eaLnBrk="1" fontAlgn="auto" latinLnBrk="0" hangingPunct="1">
              <a:spcBef>
                <a:spcPts val="0"/>
              </a:spcBef>
              <a:spcAft>
                <a:spcPts val="600"/>
              </a:spcAft>
              <a:buClrTx/>
              <a:buSzTx/>
              <a:buFontTx/>
              <a:buNone/>
              <a:tabLst/>
              <a:defRPr/>
            </a:pPr>
            <a:r>
              <a:rPr kumimoji="0" lang="en-US" sz="800" u="none" strike="noStrike" kern="1200" cap="none" spc="0" normalizeH="0" baseline="0" noProof="0" dirty="0">
                <a:ln>
                  <a:noFill/>
                </a:ln>
                <a:solidFill>
                  <a:srgbClr val="2D6352"/>
                </a:solidFill>
                <a:effectLst/>
                <a:uLnTx/>
                <a:uFillTx/>
                <a:latin typeface="Helvetica Neue" panose="02000503000000020004" pitchFamily="2" charset="0"/>
                <a:ea typeface="Helvetica Neue" panose="02000503000000020004" pitchFamily="2" charset="0"/>
                <a:cs typeface="Helvetica Neue" panose="02000503000000020004" pitchFamily="2" charset="0"/>
              </a:rPr>
              <a:t>Images: Textile Exchange</a:t>
            </a:r>
          </a:p>
        </p:txBody>
      </p:sp>
      <p:pic>
        <p:nvPicPr>
          <p:cNvPr id="17" name="Picture 1">
            <a:extLst>
              <a:ext uri="{FF2B5EF4-FFF2-40B4-BE49-F238E27FC236}">
                <a16:creationId xmlns:a16="http://schemas.microsoft.com/office/drawing/2014/main" id="{7CFF4D3C-803A-DF4F-8B55-3801639733DB}"/>
              </a:ext>
            </a:extLst>
          </p:cNvPr>
          <p:cNvPicPr>
            <a:picLocks noChangeAspect="1" noChangeArrowheads="1"/>
          </p:cNvPicPr>
          <p:nvPr/>
        </p:nvPicPr>
        <p:blipFill>
          <a:blip r:embed="rId7"/>
          <a:srcRect/>
          <a:stretch/>
        </p:blipFill>
        <p:spPr bwMode="auto">
          <a:xfrm>
            <a:off x="609364" y="189697"/>
            <a:ext cx="876299"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268E911-6713-3D91-0878-D3576CE4112D}"/>
              </a:ext>
            </a:extLst>
          </p:cNvPr>
          <p:cNvSpPr txBox="1"/>
          <p:nvPr/>
        </p:nvSpPr>
        <p:spPr>
          <a:xfrm>
            <a:off x="1175657" y="1424170"/>
            <a:ext cx="5110211" cy="584775"/>
          </a:xfrm>
          <a:prstGeom prst="rect">
            <a:avLst/>
          </a:prstGeom>
          <a:noFill/>
        </p:spPr>
        <p:txBody>
          <a:bodyPr wrap="square">
            <a:spAutoFit/>
          </a:bodyPr>
          <a:lstStyle/>
          <a:p>
            <a:pPr algn="ctr"/>
            <a:r>
              <a:rPr lang="en-US" b="1" spc="10" dirty="0">
                <a:solidFill>
                  <a:srgbClr val="2D6352"/>
                </a:solidFill>
                <a:latin typeface="Helvetica Neue" panose="02000503000000020004" pitchFamily="2" charset="0"/>
                <a:ea typeface="Helvetica Neue" panose="02000503000000020004" pitchFamily="2" charset="0"/>
                <a:cs typeface="Helvetica Neue" panose="02000503000000020004" pitchFamily="2" charset="0"/>
              </a:rPr>
              <a:t>Global fiber production in 2022 </a:t>
            </a:r>
            <a:br>
              <a:rPr lang="en-US" b="1" spc="10" dirty="0">
                <a:solidFill>
                  <a:srgbClr val="2D6352"/>
                </a:solidFill>
                <a:latin typeface="Helvetica Neue" panose="02000503000000020004" pitchFamily="2" charset="0"/>
                <a:ea typeface="Helvetica Neue" panose="02000503000000020004" pitchFamily="2" charset="0"/>
                <a:cs typeface="Helvetica Neue" panose="02000503000000020004" pitchFamily="2" charset="0"/>
              </a:rPr>
            </a:br>
            <a:r>
              <a:rPr lang="en-US" sz="1400" b="1" spc="10" dirty="0">
                <a:solidFill>
                  <a:srgbClr val="2D6352"/>
                </a:solidFill>
                <a:latin typeface="Helvetica Neue" panose="02000503000000020004" pitchFamily="2" charset="0"/>
                <a:ea typeface="Helvetica Neue" panose="02000503000000020004" pitchFamily="2" charset="0"/>
                <a:cs typeface="Helvetica Neue" panose="02000503000000020004" pitchFamily="2" charset="0"/>
              </a:rPr>
              <a:t>(in million </a:t>
            </a:r>
            <a:r>
              <a:rPr lang="en-US" sz="1400" b="1" spc="10" dirty="0" err="1">
                <a:solidFill>
                  <a:srgbClr val="2D6352"/>
                </a:solidFill>
                <a:latin typeface="Helvetica Neue" panose="02000503000000020004" pitchFamily="2" charset="0"/>
                <a:ea typeface="Helvetica Neue" panose="02000503000000020004" pitchFamily="2" charset="0"/>
                <a:cs typeface="Helvetica Neue" panose="02000503000000020004" pitchFamily="2" charset="0"/>
              </a:rPr>
              <a:t>tonnes</a:t>
            </a:r>
            <a:r>
              <a:rPr lang="en-US" sz="1400" b="1" spc="10" dirty="0">
                <a:solidFill>
                  <a:srgbClr val="2D6352"/>
                </a:solidFill>
                <a:latin typeface="Helvetica Neue" panose="02000503000000020004" pitchFamily="2" charset="0"/>
                <a:ea typeface="Helvetica Neue" panose="02000503000000020004" pitchFamily="2" charset="0"/>
                <a:cs typeface="Helvetica Neue" panose="02000503000000020004" pitchFamily="2" charset="0"/>
              </a:rPr>
              <a:t> and % of global fiber production) </a:t>
            </a:r>
          </a:p>
        </p:txBody>
      </p:sp>
    </p:spTree>
    <p:extLst>
      <p:ext uri="{BB962C8B-B14F-4D97-AF65-F5344CB8AC3E}">
        <p14:creationId xmlns:p14="http://schemas.microsoft.com/office/powerpoint/2010/main" val="3413750244"/>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30700D-FEF2-6B64-145C-DB5CBCB9C3F0}"/>
              </a:ext>
            </a:extLst>
          </p:cNvPr>
          <p:cNvSpPr/>
          <p:nvPr/>
        </p:nvSpPr>
        <p:spPr>
          <a:xfrm>
            <a:off x="6059419" y="0"/>
            <a:ext cx="6132581" cy="6858000"/>
          </a:xfrm>
          <a:prstGeom prst="rect">
            <a:avLst/>
          </a:prstGeom>
          <a:solidFill>
            <a:srgbClr val="2D63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field of green plants&#10;&#10;Description automatically generated">
            <a:extLst>
              <a:ext uri="{FF2B5EF4-FFF2-40B4-BE49-F238E27FC236}">
                <a16:creationId xmlns:a16="http://schemas.microsoft.com/office/drawing/2014/main" id="{244FAAEE-A5FE-57C6-9F01-74BB62F126DD}"/>
              </a:ext>
            </a:extLst>
          </p:cNvPr>
          <p:cNvPicPr>
            <a:picLocks noChangeAspect="1"/>
          </p:cNvPicPr>
          <p:nvPr/>
        </p:nvPicPr>
        <p:blipFill rotWithShape="1">
          <a:blip r:embed="rId2">
            <a:alphaModFix/>
          </a:blip>
          <a:srcRect l="37093" t="12500" r="12738" b="12500"/>
          <a:stretch/>
        </p:blipFill>
        <p:spPr>
          <a:xfrm>
            <a:off x="0" y="0"/>
            <a:ext cx="6116549" cy="6858000"/>
          </a:xfrm>
          <a:prstGeom prst="rect">
            <a:avLst/>
          </a:prstGeom>
        </p:spPr>
      </p:pic>
      <p:sp>
        <p:nvSpPr>
          <p:cNvPr id="11" name="Rectangle 10">
            <a:extLst>
              <a:ext uri="{FF2B5EF4-FFF2-40B4-BE49-F238E27FC236}">
                <a16:creationId xmlns:a16="http://schemas.microsoft.com/office/drawing/2014/main" id="{F306045A-D96E-F942-802A-626EDE994B98}"/>
              </a:ext>
            </a:extLst>
          </p:cNvPr>
          <p:cNvSpPr/>
          <p:nvPr/>
        </p:nvSpPr>
        <p:spPr>
          <a:xfrm>
            <a:off x="6727372" y="907365"/>
            <a:ext cx="4696386" cy="5336909"/>
          </a:xfrm>
          <a:prstGeom prst="rect">
            <a:avLst/>
          </a:prstGeom>
        </p:spPr>
        <p:txBody>
          <a:bodyPr/>
          <a:lstStyle/>
          <a:p>
            <a:pPr marL="285750" lvl="0" indent="-285750">
              <a:spcAft>
                <a:spcPts val="1200"/>
              </a:spcAft>
              <a:buFont typeface="Arial" panose="020B0604020202020204" pitchFamily="34" charset="0"/>
              <a:buChar char="•"/>
            </a:pPr>
            <a:r>
              <a:rPr lang="en-US"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Before we can make textiles, we need to know more about where and how hemp is produced. </a:t>
            </a:r>
          </a:p>
          <a:p>
            <a:pPr marL="285750" lvl="0" indent="-285750">
              <a:spcAft>
                <a:spcPts val="1200"/>
              </a:spcAft>
              <a:buFont typeface="Arial" panose="020B0604020202020204" pitchFamily="34" charset="0"/>
              <a:buChar char="•"/>
            </a:pPr>
            <a:r>
              <a:rPr lang="en-US"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2023 Textile Exchange Report - Growing Hemp for the Future identified:</a:t>
            </a:r>
          </a:p>
          <a:p>
            <a:pPr marL="742950" lvl="1" indent="-285750">
              <a:spcAft>
                <a:spcPts val="1200"/>
              </a:spcAft>
              <a:buFont typeface="Arial" panose="020B0604020202020204" pitchFamily="34" charset="0"/>
              <a:buChar char="•"/>
            </a:pPr>
            <a:r>
              <a:rPr lang="en-US"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Benefits and concerns re the crop and its production</a:t>
            </a:r>
          </a:p>
          <a:p>
            <a:pPr marL="742950" lvl="1" indent="-285750">
              <a:spcAft>
                <a:spcPts val="1200"/>
              </a:spcAft>
              <a:buFont typeface="Arial" panose="020B0604020202020204" pitchFamily="34" charset="0"/>
              <a:buChar char="•"/>
            </a:pPr>
            <a:r>
              <a:rPr lang="en-US"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The status of pesticide registrations on fiber hemp in key regions</a:t>
            </a:r>
          </a:p>
          <a:p>
            <a:pPr marL="742950" lvl="1" indent="-285750">
              <a:spcAft>
                <a:spcPts val="1200"/>
              </a:spcAft>
              <a:buFont typeface="Arial" panose="020B0604020202020204" pitchFamily="34" charset="0"/>
              <a:buChar char="•"/>
            </a:pPr>
            <a:r>
              <a:rPr lang="en-US"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Key production regions</a:t>
            </a:r>
          </a:p>
          <a:p>
            <a:pPr marL="742950" lvl="1" indent="-285750">
              <a:spcAft>
                <a:spcPts val="1200"/>
              </a:spcAft>
              <a:buFont typeface="Arial" panose="020B0604020202020204" pitchFamily="34" charset="0"/>
              <a:buChar char="•"/>
            </a:pPr>
            <a:r>
              <a:rPr lang="en-US"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Applicable production standards in line with Textile Exchange Climate+ goals.</a:t>
            </a:r>
          </a:p>
        </p:txBody>
      </p:sp>
      <p:sp>
        <p:nvSpPr>
          <p:cNvPr id="14" name="Title 1">
            <a:extLst>
              <a:ext uri="{FF2B5EF4-FFF2-40B4-BE49-F238E27FC236}">
                <a16:creationId xmlns:a16="http://schemas.microsoft.com/office/drawing/2014/main" id="{AA30E445-FB30-034A-A5D9-4B9DBE7D207C}"/>
              </a:ext>
            </a:extLst>
          </p:cNvPr>
          <p:cNvSpPr txBox="1">
            <a:spLocks/>
          </p:cNvSpPr>
          <p:nvPr/>
        </p:nvSpPr>
        <p:spPr>
          <a:xfrm>
            <a:off x="1270612" y="1009213"/>
            <a:ext cx="4462531" cy="9574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lnSpc>
                <a:spcPts val="3240"/>
              </a:lnSpc>
              <a:defRPr/>
            </a:pPr>
            <a:r>
              <a:rPr lang="en-US" sz="3200" b="1" dirty="0">
                <a:solidFill>
                  <a:srgbClr val="F7F7F7"/>
                </a:solidFill>
                <a:latin typeface="Helvetica Neue" panose="02000503000000020004" pitchFamily="2" charset="0"/>
                <a:ea typeface="Helvetica Neue" panose="02000503000000020004" pitchFamily="2" charset="0"/>
                <a:cs typeface="Helvetica Neue" panose="02000503000000020004" pitchFamily="2" charset="0"/>
              </a:rPr>
              <a:t>GROWING HEMP FOR THE FUTURE: </a:t>
            </a:r>
            <a:br>
              <a:rPr lang="en-US" sz="3200" b="1" dirty="0">
                <a:solidFill>
                  <a:srgbClr val="F7F7F7"/>
                </a:solidFill>
                <a:latin typeface="Helvetica Neue" panose="02000503000000020004" pitchFamily="2" charset="0"/>
                <a:ea typeface="Helvetica Neue" panose="02000503000000020004" pitchFamily="2" charset="0"/>
                <a:cs typeface="Helvetica Neue" panose="02000503000000020004" pitchFamily="2" charset="0"/>
              </a:rPr>
            </a:br>
            <a:r>
              <a:rPr lang="en-US" sz="3200" b="1" dirty="0">
                <a:solidFill>
                  <a:srgbClr val="F7F7F7"/>
                </a:solidFill>
                <a:latin typeface="Helvetica Neue" panose="02000503000000020004" pitchFamily="2" charset="0"/>
                <a:ea typeface="Helvetica Neue" panose="02000503000000020004" pitchFamily="2" charset="0"/>
                <a:cs typeface="Helvetica Neue" panose="02000503000000020004" pitchFamily="2" charset="0"/>
              </a:rPr>
              <a:t>A global fiber guide</a:t>
            </a:r>
          </a:p>
        </p:txBody>
      </p:sp>
      <p:sp>
        <p:nvSpPr>
          <p:cNvPr id="16" name="TextBox 15">
            <a:extLst>
              <a:ext uri="{FF2B5EF4-FFF2-40B4-BE49-F238E27FC236}">
                <a16:creationId xmlns:a16="http://schemas.microsoft.com/office/drawing/2014/main" id="{A9433E4E-90FF-9E48-868E-06C8D598C3FA}"/>
              </a:ext>
            </a:extLst>
          </p:cNvPr>
          <p:cNvSpPr txBox="1"/>
          <p:nvPr/>
        </p:nvSpPr>
        <p:spPr>
          <a:xfrm>
            <a:off x="1276350" y="471466"/>
            <a:ext cx="6196912" cy="338554"/>
          </a:xfrm>
          <a:prstGeom prst="rect">
            <a:avLst/>
          </a:prstGeom>
          <a:noFill/>
        </p:spPr>
        <p:txBody>
          <a:bodyPr wrap="square">
            <a:spAutoFit/>
          </a:bodyPr>
          <a:lstStyle/>
          <a:p>
            <a:r>
              <a:rPr lang="en-US" sz="1600" dirty="0">
                <a:solidFill>
                  <a:schemeClr val="bg1"/>
                </a:solidFill>
                <a:latin typeface="Helvetica Neue Light" panose="02000403000000020004" pitchFamily="2" charset="0"/>
                <a:ea typeface="Helvetica Neue Light" panose="02000403000000020004" pitchFamily="2" charset="0"/>
              </a:rPr>
              <a:t>2024 OSU HEMP WORKSHOP</a:t>
            </a:r>
          </a:p>
        </p:txBody>
      </p:sp>
      <p:pic>
        <p:nvPicPr>
          <p:cNvPr id="3" name="Picture 1">
            <a:extLst>
              <a:ext uri="{FF2B5EF4-FFF2-40B4-BE49-F238E27FC236}">
                <a16:creationId xmlns:a16="http://schemas.microsoft.com/office/drawing/2014/main" id="{6B7B2AB5-B940-CDC4-540C-10A236867D2A}"/>
              </a:ext>
            </a:extLst>
          </p:cNvPr>
          <p:cNvPicPr>
            <a:picLocks noChangeAspect="1" noChangeArrowheads="1"/>
          </p:cNvPicPr>
          <p:nvPr/>
        </p:nvPicPr>
        <p:blipFill>
          <a:blip r:embed="rId3"/>
          <a:srcRect/>
          <a:stretch/>
        </p:blipFill>
        <p:spPr bwMode="auto">
          <a:xfrm>
            <a:off x="400050" y="374121"/>
            <a:ext cx="876300"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1">
            <a:extLst>
              <a:ext uri="{FF2B5EF4-FFF2-40B4-BE49-F238E27FC236}">
                <a16:creationId xmlns:a16="http://schemas.microsoft.com/office/drawing/2014/main" id="{A01AE0DC-99EC-3747-9FBA-A069A8A8CA46}"/>
              </a:ext>
            </a:extLst>
          </p:cNvPr>
          <p:cNvPicPr>
            <a:picLocks noChangeAspect="1" noChangeArrowheads="1"/>
          </p:cNvPicPr>
          <p:nvPr/>
        </p:nvPicPr>
        <p:blipFill>
          <a:blip r:embed="rId4"/>
          <a:srcRect/>
          <a:stretch/>
        </p:blipFill>
        <p:spPr bwMode="auto">
          <a:xfrm>
            <a:off x="400050" y="372731"/>
            <a:ext cx="876299"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165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F1DEBE1C-D182-3847-9BEA-0EB9FAA975BF}"/>
              </a:ext>
            </a:extLst>
          </p:cNvPr>
          <p:cNvSpPr txBox="1">
            <a:spLocks/>
          </p:cNvSpPr>
          <p:nvPr/>
        </p:nvSpPr>
        <p:spPr>
          <a:xfrm>
            <a:off x="1277852" y="1836540"/>
            <a:ext cx="4150492" cy="3843666"/>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1200"/>
              </a:spcAft>
            </a:pPr>
            <a:r>
              <a:rPr lang="en-US" sz="1800" dirty="0">
                <a:solidFill>
                  <a:srgbClr val="2D6352"/>
                </a:solidFill>
                <a:latin typeface="Helvetica Neue Light" panose="02000403000000020004" pitchFamily="2" charset="0"/>
                <a:ea typeface="Helvetica Neue Light" panose="02000403000000020004" pitchFamily="2" charset="0"/>
                <a:cs typeface="Helvetica Neue" panose="02000503000000020004" pitchFamily="2" charset="0"/>
              </a:rPr>
              <a:t>Data re hemp production and definitions are sometimes inaccurate, incomplete, and even conflicting. </a:t>
            </a:r>
          </a:p>
          <a:p>
            <a:pPr>
              <a:lnSpc>
                <a:spcPct val="120000"/>
              </a:lnSpc>
              <a:spcAft>
                <a:spcPts val="1200"/>
              </a:spcAft>
            </a:pPr>
            <a:r>
              <a:rPr lang="en-US" sz="1800" dirty="0">
                <a:solidFill>
                  <a:srgbClr val="2D6352"/>
                </a:solidFill>
                <a:latin typeface="Helvetica Neue Light" panose="02000403000000020004" pitchFamily="2" charset="0"/>
                <a:ea typeface="Helvetica Neue Light" panose="02000403000000020004" pitchFamily="2" charset="0"/>
                <a:cs typeface="Helvetica Neue" panose="02000503000000020004" pitchFamily="2" charset="0"/>
              </a:rPr>
              <a:t>This was not an exhaustive effort to research every country’s production; we used FAO (&gt;Eurostat) as well as USDA and Turkish government data.</a:t>
            </a:r>
          </a:p>
          <a:p>
            <a:pPr>
              <a:lnSpc>
                <a:spcPct val="120000"/>
              </a:lnSpc>
              <a:spcAft>
                <a:spcPts val="1200"/>
              </a:spcAft>
            </a:pPr>
            <a:r>
              <a:rPr lang="en-US" sz="1800" dirty="0">
                <a:solidFill>
                  <a:srgbClr val="2D6352"/>
                </a:solidFill>
                <a:latin typeface="Helvetica Neue Light" panose="02000403000000020004" pitchFamily="2" charset="0"/>
                <a:ea typeface="Helvetica Neue Light" panose="02000403000000020004" pitchFamily="2" charset="0"/>
                <a:cs typeface="Helvetica Neue" panose="02000503000000020004" pitchFamily="2" charset="0"/>
              </a:rPr>
              <a:t>FAOSTAT does not include hemp-related data for numerous fiber hemp-growing countries, including the US. Some of its information – regarding North Korea, for example – is based on estimates.</a:t>
            </a:r>
          </a:p>
          <a:p>
            <a:pPr>
              <a:lnSpc>
                <a:spcPct val="120000"/>
              </a:lnSpc>
              <a:spcAft>
                <a:spcPts val="1200"/>
              </a:spcAft>
            </a:pPr>
            <a:r>
              <a:rPr lang="en-US" sz="1800" dirty="0">
                <a:solidFill>
                  <a:srgbClr val="2D6352"/>
                </a:solidFill>
                <a:latin typeface="Helvetica Neue Light" panose="02000403000000020004" pitchFamily="2" charset="0"/>
                <a:ea typeface="Helvetica Neue Light" panose="02000403000000020004" pitchFamily="2" charset="0"/>
                <a:cs typeface="Helvetica Neue" panose="02000503000000020004" pitchFamily="2" charset="0"/>
              </a:rPr>
              <a:t>We did not include Canada as they only provide hemp grain figures.</a:t>
            </a:r>
          </a:p>
        </p:txBody>
      </p:sp>
      <p:pic>
        <p:nvPicPr>
          <p:cNvPr id="6" name="Picture 5" descr="A group of straw structures in a field&#10;&#10;Description automatically generated">
            <a:extLst>
              <a:ext uri="{FF2B5EF4-FFF2-40B4-BE49-F238E27FC236}">
                <a16:creationId xmlns:a16="http://schemas.microsoft.com/office/drawing/2014/main" id="{7C3AF8AD-CBA3-7B4D-A0C8-936F24A398C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2000"/>
                    </a14:imgEffect>
                    <a14:imgEffect>
                      <a14:colorTemperature colorTemp="8206"/>
                    </a14:imgEffect>
                    <a14:imgEffect>
                      <a14:saturation sat="129000"/>
                    </a14:imgEffect>
                    <a14:imgEffect>
                      <a14:brightnessContrast bright="-14000"/>
                    </a14:imgEffect>
                  </a14:imgLayer>
                </a14:imgProps>
              </a:ext>
            </a:extLst>
          </a:blip>
          <a:srcRect l="1365" t="3" r="37556" b="-1"/>
          <a:stretch/>
        </p:blipFill>
        <p:spPr>
          <a:xfrm>
            <a:off x="6229215" y="10"/>
            <a:ext cx="5962785" cy="6857990"/>
          </a:xfrm>
          <a:prstGeom prst="rect">
            <a:avLst/>
          </a:prstGeom>
        </p:spPr>
      </p:pic>
      <p:sp>
        <p:nvSpPr>
          <p:cNvPr id="10" name="Title 1">
            <a:extLst>
              <a:ext uri="{FF2B5EF4-FFF2-40B4-BE49-F238E27FC236}">
                <a16:creationId xmlns:a16="http://schemas.microsoft.com/office/drawing/2014/main" id="{F690028A-EB97-644D-9079-40D2D0ACD32D}"/>
              </a:ext>
            </a:extLst>
          </p:cNvPr>
          <p:cNvSpPr txBox="1">
            <a:spLocks/>
          </p:cNvSpPr>
          <p:nvPr/>
        </p:nvSpPr>
        <p:spPr>
          <a:xfrm>
            <a:off x="1485895" y="502732"/>
            <a:ext cx="8550734" cy="930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lnSpc>
                <a:spcPts val="3240"/>
              </a:lnSpc>
              <a:defRPr/>
            </a:pP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APPROACH AND </a:t>
            </a:r>
          </a:p>
          <a:p>
            <a:pPr fontAlgn="base">
              <a:lnSpc>
                <a:spcPts val="3240"/>
              </a:lnSpc>
              <a:defRPr/>
            </a:pP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DISCLAIMERS</a:t>
            </a:r>
          </a:p>
        </p:txBody>
      </p:sp>
      <p:sp>
        <p:nvSpPr>
          <p:cNvPr id="12" name="TextBox 11">
            <a:extLst>
              <a:ext uri="{FF2B5EF4-FFF2-40B4-BE49-F238E27FC236}">
                <a16:creationId xmlns:a16="http://schemas.microsoft.com/office/drawing/2014/main" id="{3C9DDD07-1D40-EB43-BFB4-F998787E9C60}"/>
              </a:ext>
            </a:extLst>
          </p:cNvPr>
          <p:cNvSpPr txBox="1"/>
          <p:nvPr/>
        </p:nvSpPr>
        <p:spPr>
          <a:xfrm>
            <a:off x="1485895" y="250291"/>
            <a:ext cx="6196912" cy="338554"/>
          </a:xfrm>
          <a:prstGeom prst="rect">
            <a:avLst/>
          </a:prstGeom>
          <a:noFill/>
        </p:spPr>
        <p:txBody>
          <a:bodyPr wrap="square">
            <a:spAutoFit/>
          </a:bodyPr>
          <a:lstStyle/>
          <a:p>
            <a:r>
              <a:rPr lang="en-US" sz="1600" dirty="0">
                <a:solidFill>
                  <a:srgbClr val="2D6352"/>
                </a:solidFill>
                <a:latin typeface="Helvetica Neue Light" panose="02000403000000020004" pitchFamily="2" charset="0"/>
                <a:ea typeface="Helvetica Neue Light" panose="02000403000000020004" pitchFamily="2" charset="0"/>
              </a:rPr>
              <a:t>2024 OSU HEMP WORKSHOP</a:t>
            </a:r>
          </a:p>
        </p:txBody>
      </p:sp>
      <p:sp>
        <p:nvSpPr>
          <p:cNvPr id="16" name="TextBox 15">
            <a:extLst>
              <a:ext uri="{FF2B5EF4-FFF2-40B4-BE49-F238E27FC236}">
                <a16:creationId xmlns:a16="http://schemas.microsoft.com/office/drawing/2014/main" id="{F7E85402-306A-0B41-B575-B6FF28832363}"/>
              </a:ext>
            </a:extLst>
          </p:cNvPr>
          <p:cNvSpPr txBox="1"/>
          <p:nvPr/>
        </p:nvSpPr>
        <p:spPr>
          <a:xfrm>
            <a:off x="6249764" y="6533588"/>
            <a:ext cx="5811607" cy="338554"/>
          </a:xfrm>
          <a:prstGeom prst="rect">
            <a:avLst/>
          </a:prstGeom>
          <a:noFill/>
          <a:ln>
            <a:noFill/>
          </a:ln>
        </p:spPr>
        <p:txBody>
          <a:bodyPr wrap="square" lIns="0" rIns="0">
            <a:noAutofit/>
          </a:bodyPr>
          <a:lstStyle/>
          <a:p>
            <a:pPr algn="r">
              <a:spcAft>
                <a:spcPts val="600"/>
              </a:spcAft>
            </a:pPr>
            <a:r>
              <a:rPr kumimoji="0" lang="en-US" sz="90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Photo: Omur Suner</a:t>
            </a:r>
            <a:endParaRPr lang="en-US" sz="9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1">
            <a:extLst>
              <a:ext uri="{FF2B5EF4-FFF2-40B4-BE49-F238E27FC236}">
                <a16:creationId xmlns:a16="http://schemas.microsoft.com/office/drawing/2014/main" id="{78FFA2FE-C04A-0624-AEAE-77D544D338DF}"/>
              </a:ext>
            </a:extLst>
          </p:cNvPr>
          <p:cNvPicPr>
            <a:picLocks noChangeAspect="1" noChangeArrowheads="1"/>
          </p:cNvPicPr>
          <p:nvPr/>
        </p:nvPicPr>
        <p:blipFill>
          <a:blip r:embed="rId4"/>
          <a:srcRect/>
          <a:stretch/>
        </p:blipFill>
        <p:spPr bwMode="auto">
          <a:xfrm>
            <a:off x="609364" y="189697"/>
            <a:ext cx="876299"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585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 name="Picture 37" descr="A field of green plants&#10;&#10;Description automatically generated">
            <a:extLst>
              <a:ext uri="{FF2B5EF4-FFF2-40B4-BE49-F238E27FC236}">
                <a16:creationId xmlns:a16="http://schemas.microsoft.com/office/drawing/2014/main" id="{C4E86131-37B7-C542-B194-EB4104775A3F}"/>
              </a:ext>
            </a:extLst>
          </p:cNvPr>
          <p:cNvPicPr>
            <a:picLocks noChangeAspect="1"/>
          </p:cNvPicPr>
          <p:nvPr/>
        </p:nvPicPr>
        <p:blipFill rotWithShape="1">
          <a:blip r:embed="rId2">
            <a:alphaModFix amt="85000"/>
          </a:blip>
          <a:srcRect l="31686" t="20729" r="58444" b="4271"/>
          <a:stretch/>
        </p:blipFill>
        <p:spPr>
          <a:xfrm>
            <a:off x="0" y="0"/>
            <a:ext cx="1203304" cy="6858000"/>
          </a:xfrm>
          <a:prstGeom prst="rect">
            <a:avLst/>
          </a:prstGeom>
        </p:spPr>
      </p:pic>
      <p:pic>
        <p:nvPicPr>
          <p:cNvPr id="9" name="Picture 8">
            <a:extLst>
              <a:ext uri="{FF2B5EF4-FFF2-40B4-BE49-F238E27FC236}">
                <a16:creationId xmlns:a16="http://schemas.microsoft.com/office/drawing/2014/main" id="{ADEB8800-D011-224E-8D0A-653DED8CB759}"/>
              </a:ext>
            </a:extLst>
          </p:cNvPr>
          <p:cNvPicPr>
            <a:picLocks noChangeAspect="1"/>
          </p:cNvPicPr>
          <p:nvPr/>
        </p:nvPicPr>
        <p:blipFill>
          <a:blip r:embed="rId3"/>
          <a:stretch>
            <a:fillRect/>
          </a:stretch>
        </p:blipFill>
        <p:spPr>
          <a:xfrm>
            <a:off x="5747026" y="572341"/>
            <a:ext cx="6057205" cy="5713315"/>
          </a:xfrm>
          <a:prstGeom prst="rect">
            <a:avLst/>
          </a:prstGeom>
        </p:spPr>
      </p:pic>
      <p:sp>
        <p:nvSpPr>
          <p:cNvPr id="10" name="Rectangle 9">
            <a:extLst>
              <a:ext uri="{FF2B5EF4-FFF2-40B4-BE49-F238E27FC236}">
                <a16:creationId xmlns:a16="http://schemas.microsoft.com/office/drawing/2014/main" id="{7ABD43BA-52EC-3B4E-B96D-77E2C1AD6572}"/>
              </a:ext>
            </a:extLst>
          </p:cNvPr>
          <p:cNvSpPr/>
          <p:nvPr/>
        </p:nvSpPr>
        <p:spPr>
          <a:xfrm>
            <a:off x="914399" y="-3"/>
            <a:ext cx="4463144" cy="6858004"/>
          </a:xfrm>
          <a:prstGeom prst="rect">
            <a:avLst/>
          </a:prstGeom>
          <a:solidFill>
            <a:srgbClr val="2D6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4">
            <a:extLst>
              <a:ext uri="{FF2B5EF4-FFF2-40B4-BE49-F238E27FC236}">
                <a16:creationId xmlns:a16="http://schemas.microsoft.com/office/drawing/2014/main" id="{82C58E30-0754-C143-99DB-E51E5076F401}"/>
              </a:ext>
            </a:extLst>
          </p:cNvPr>
          <p:cNvSpPr txBox="1">
            <a:spLocks/>
          </p:cNvSpPr>
          <p:nvPr/>
        </p:nvSpPr>
        <p:spPr>
          <a:xfrm>
            <a:off x="1572787" y="2460171"/>
            <a:ext cx="3282242" cy="42889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600"/>
              </a:spcAft>
            </a:pPr>
            <a:r>
              <a:rPr lang="en-US" sz="14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~665,000 pounds (302,000 </a:t>
            </a:r>
            <a:r>
              <a:rPr lang="en-US" sz="1400" dirty="0" err="1">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tonnes</a:t>
            </a:r>
            <a:r>
              <a:rPr lang="en-US" sz="14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 of fiber hemp were produced in 21 countries in 2021.</a:t>
            </a:r>
          </a:p>
          <a:p>
            <a:pPr marL="285750" indent="-285750">
              <a:lnSpc>
                <a:spcPct val="100000"/>
              </a:lnSpc>
              <a:spcBef>
                <a:spcPts val="0"/>
              </a:spcBef>
              <a:spcAft>
                <a:spcPts val="600"/>
              </a:spcAft>
            </a:pPr>
            <a:r>
              <a:rPr lang="en-US" sz="14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The countries were: Austria, Bulgaria, Chile, China, Czechia, Democratic People's Republic of Korea (North Korea), France, Germany, Greece, Italy, Japan, Lithuania, The Netherlands, Poland, Republic of Korea (South Korea), Romania, Russian Federation, Spain, Turkey, Ukraine, and the United States. </a:t>
            </a:r>
          </a:p>
          <a:p>
            <a:pPr marL="285750" indent="-285750">
              <a:lnSpc>
                <a:spcPct val="100000"/>
              </a:lnSpc>
              <a:spcBef>
                <a:spcPts val="0"/>
              </a:spcBef>
              <a:spcAft>
                <a:spcPts val="600"/>
              </a:spcAft>
            </a:pPr>
            <a:r>
              <a:rPr lang="en-US" sz="14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Most fiber hemp by volume was grown in five countries: France (47%),  China (24%), and the US, North Korea, and Poland, each with approximately 5%.</a:t>
            </a:r>
          </a:p>
        </p:txBody>
      </p:sp>
      <p:sp>
        <p:nvSpPr>
          <p:cNvPr id="7" name="Title 21">
            <a:extLst>
              <a:ext uri="{FF2B5EF4-FFF2-40B4-BE49-F238E27FC236}">
                <a16:creationId xmlns:a16="http://schemas.microsoft.com/office/drawing/2014/main" id="{F9516481-7BED-1F4B-A944-4B2618496449}"/>
              </a:ext>
            </a:extLst>
          </p:cNvPr>
          <p:cNvSpPr>
            <a:spLocks noGrp="1"/>
          </p:cNvSpPr>
          <p:nvPr>
            <p:ph type="title"/>
          </p:nvPr>
        </p:nvSpPr>
        <p:spPr>
          <a:xfrm>
            <a:off x="1605912" y="1342494"/>
            <a:ext cx="4619457" cy="1719072"/>
          </a:xfrm>
        </p:spPr>
        <p:txBody>
          <a:bodyPr vert="horz" lIns="91440" tIns="45720" rIns="91440" bIns="45720" rtlCol="0" anchor="b">
            <a:noAutofit/>
          </a:bodyPr>
          <a:lstStyle/>
          <a:p>
            <a:pPr fontAlgn="base">
              <a:lnSpc>
                <a:spcPts val="3240"/>
              </a:lnSpc>
              <a:defRPr/>
            </a:pP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GLOBAL FIBER </a:t>
            </a:r>
            <a:b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b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HEMP </a:t>
            </a:r>
            <a:b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b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PRODUCTION </a:t>
            </a:r>
            <a:b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b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(2021)</a:t>
            </a:r>
            <a:b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br>
            <a:b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br>
            <a:endPar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6" name="TextBox 45">
            <a:extLst>
              <a:ext uri="{FF2B5EF4-FFF2-40B4-BE49-F238E27FC236}">
                <a16:creationId xmlns:a16="http://schemas.microsoft.com/office/drawing/2014/main" id="{61586D2C-57EA-1544-A710-E0525FC984E2}"/>
              </a:ext>
            </a:extLst>
          </p:cNvPr>
          <p:cNvSpPr txBox="1"/>
          <p:nvPr/>
        </p:nvSpPr>
        <p:spPr>
          <a:xfrm>
            <a:off x="1593065" y="263749"/>
            <a:ext cx="6196912" cy="338554"/>
          </a:xfrm>
          <a:prstGeom prst="rect">
            <a:avLst/>
          </a:prstGeom>
          <a:noFill/>
        </p:spPr>
        <p:txBody>
          <a:bodyPr wrap="square">
            <a:spAutoFit/>
          </a:bodyPr>
          <a:lstStyle/>
          <a:p>
            <a:r>
              <a:rPr lang="en-US" sz="1600" dirty="0">
                <a:solidFill>
                  <a:schemeClr val="bg1"/>
                </a:solidFill>
                <a:latin typeface="Helvetica Neue Light" panose="02000403000000020004" pitchFamily="2" charset="0"/>
                <a:ea typeface="Helvetica Neue Light" panose="02000403000000020004" pitchFamily="2" charset="0"/>
              </a:rPr>
              <a:t>2024 OSU HEMP WORKSHOP</a:t>
            </a:r>
          </a:p>
        </p:txBody>
      </p:sp>
      <p:pic>
        <p:nvPicPr>
          <p:cNvPr id="3" name="Picture 1">
            <a:extLst>
              <a:ext uri="{FF2B5EF4-FFF2-40B4-BE49-F238E27FC236}">
                <a16:creationId xmlns:a16="http://schemas.microsoft.com/office/drawing/2014/main" id="{80F0F885-F99E-E54A-9B14-936C28EE9004}"/>
              </a:ext>
            </a:extLst>
          </p:cNvPr>
          <p:cNvPicPr>
            <a:picLocks noChangeAspect="1" noChangeArrowheads="1"/>
          </p:cNvPicPr>
          <p:nvPr/>
        </p:nvPicPr>
        <p:blipFill>
          <a:blip r:embed="rId4"/>
          <a:srcRect/>
          <a:stretch/>
        </p:blipFill>
        <p:spPr bwMode="auto">
          <a:xfrm>
            <a:off x="609364" y="189697"/>
            <a:ext cx="876299"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593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4B6BD1-47F8-4747-8D41-E03CF4B6B031}"/>
              </a:ext>
            </a:extLst>
          </p:cNvPr>
          <p:cNvPicPr>
            <a:picLocks noChangeAspect="1"/>
          </p:cNvPicPr>
          <p:nvPr/>
        </p:nvPicPr>
        <p:blipFill>
          <a:blip r:embed="rId2"/>
          <a:stretch>
            <a:fillRect/>
          </a:stretch>
        </p:blipFill>
        <p:spPr>
          <a:xfrm>
            <a:off x="5447771" y="535718"/>
            <a:ext cx="6134865" cy="5786564"/>
          </a:xfrm>
          <a:prstGeom prst="rect">
            <a:avLst/>
          </a:prstGeom>
          <a:ln>
            <a:noFill/>
          </a:ln>
        </p:spPr>
      </p:pic>
      <p:pic>
        <p:nvPicPr>
          <p:cNvPr id="4" name="Picture 3" descr="A field of green plants&#10;&#10;Description automatically generated">
            <a:extLst>
              <a:ext uri="{FF2B5EF4-FFF2-40B4-BE49-F238E27FC236}">
                <a16:creationId xmlns:a16="http://schemas.microsoft.com/office/drawing/2014/main" id="{880B71EA-CBBC-61AD-B6E7-5E35E0A1D337}"/>
              </a:ext>
            </a:extLst>
          </p:cNvPr>
          <p:cNvPicPr>
            <a:picLocks noChangeAspect="1"/>
          </p:cNvPicPr>
          <p:nvPr/>
        </p:nvPicPr>
        <p:blipFill rotWithShape="1">
          <a:blip r:embed="rId3">
            <a:alphaModFix amt="85000"/>
          </a:blip>
          <a:srcRect l="31686" t="20729" r="58444" b="4271"/>
          <a:stretch/>
        </p:blipFill>
        <p:spPr>
          <a:xfrm>
            <a:off x="0" y="0"/>
            <a:ext cx="1203304" cy="6858000"/>
          </a:xfrm>
          <a:prstGeom prst="rect">
            <a:avLst/>
          </a:prstGeom>
        </p:spPr>
      </p:pic>
      <p:sp>
        <p:nvSpPr>
          <p:cNvPr id="14" name="Rectangle 13">
            <a:extLst>
              <a:ext uri="{FF2B5EF4-FFF2-40B4-BE49-F238E27FC236}">
                <a16:creationId xmlns:a16="http://schemas.microsoft.com/office/drawing/2014/main" id="{6F0ABCC3-63A4-414F-9112-61A543DBF15F}"/>
              </a:ext>
            </a:extLst>
          </p:cNvPr>
          <p:cNvSpPr/>
          <p:nvPr/>
        </p:nvSpPr>
        <p:spPr>
          <a:xfrm>
            <a:off x="914399" y="-3"/>
            <a:ext cx="4006811" cy="6858004"/>
          </a:xfrm>
          <a:prstGeom prst="rect">
            <a:avLst/>
          </a:prstGeom>
          <a:solidFill>
            <a:srgbClr val="2D6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4">
            <a:extLst>
              <a:ext uri="{FF2B5EF4-FFF2-40B4-BE49-F238E27FC236}">
                <a16:creationId xmlns:a16="http://schemas.microsoft.com/office/drawing/2014/main" id="{EF498F41-47DF-6840-A9C5-EE587F357431}"/>
              </a:ext>
            </a:extLst>
          </p:cNvPr>
          <p:cNvSpPr txBox="1">
            <a:spLocks/>
          </p:cNvSpPr>
          <p:nvPr/>
        </p:nvSpPr>
        <p:spPr>
          <a:xfrm>
            <a:off x="1593065" y="2612684"/>
            <a:ext cx="3096172" cy="352350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600"/>
              </a:spcAft>
            </a:pPr>
            <a:r>
              <a:rPr lang="en-US" sz="14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Fiber hemp was grown on approximately 196,000 acres (79,000 hectares) globally. </a:t>
            </a:r>
          </a:p>
          <a:p>
            <a:pPr marL="285750" indent="-285750">
              <a:lnSpc>
                <a:spcPct val="100000"/>
              </a:lnSpc>
              <a:spcBef>
                <a:spcPts val="0"/>
              </a:spcBef>
              <a:spcAft>
                <a:spcPts val="600"/>
              </a:spcAft>
            </a:pPr>
            <a:r>
              <a:rPr lang="en-US" sz="14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Production by area was led by North Korea (27%), France (23%), China (14%), US (6.5%), and Germany (~6%).</a:t>
            </a:r>
          </a:p>
        </p:txBody>
      </p:sp>
      <p:sp>
        <p:nvSpPr>
          <p:cNvPr id="7" name="Title 21">
            <a:extLst>
              <a:ext uri="{FF2B5EF4-FFF2-40B4-BE49-F238E27FC236}">
                <a16:creationId xmlns:a16="http://schemas.microsoft.com/office/drawing/2014/main" id="{F9516481-7BED-1F4B-A944-4B2618496449}"/>
              </a:ext>
            </a:extLst>
          </p:cNvPr>
          <p:cNvSpPr>
            <a:spLocks noGrp="1"/>
          </p:cNvSpPr>
          <p:nvPr>
            <p:ph type="title"/>
          </p:nvPr>
        </p:nvSpPr>
        <p:spPr>
          <a:xfrm>
            <a:off x="1498512" y="1411272"/>
            <a:ext cx="3429000" cy="1719072"/>
          </a:xfrm>
        </p:spPr>
        <p:txBody>
          <a:bodyPr vert="horz" lIns="91440" tIns="45720" rIns="91440" bIns="45720" rtlCol="0" anchor="b">
            <a:noAutofit/>
          </a:bodyPr>
          <a:lstStyle/>
          <a:p>
            <a:pPr fontAlgn="base">
              <a:lnSpc>
                <a:spcPts val="3240"/>
              </a:lnSpc>
              <a:defRPr/>
            </a:pPr>
            <a: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t>GLOBAL FIBER HEMP PRODUCTION By Area (2021)</a:t>
            </a:r>
            <a:b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br>
            <a:br>
              <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rPr>
            </a:br>
            <a:endParaRPr lang="en-US" sz="3200" b="1" dirty="0">
              <a:solidFill>
                <a:srgbClr val="92C239"/>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Box 4">
            <a:extLst>
              <a:ext uri="{FF2B5EF4-FFF2-40B4-BE49-F238E27FC236}">
                <a16:creationId xmlns:a16="http://schemas.microsoft.com/office/drawing/2014/main" id="{7CAEEA43-55DA-2D8E-8A46-DFC868F2AE6E}"/>
              </a:ext>
            </a:extLst>
          </p:cNvPr>
          <p:cNvSpPr txBox="1"/>
          <p:nvPr/>
        </p:nvSpPr>
        <p:spPr>
          <a:xfrm>
            <a:off x="1593065" y="263749"/>
            <a:ext cx="6196912" cy="338554"/>
          </a:xfrm>
          <a:prstGeom prst="rect">
            <a:avLst/>
          </a:prstGeom>
          <a:noFill/>
        </p:spPr>
        <p:txBody>
          <a:bodyPr wrap="square">
            <a:spAutoFit/>
          </a:bodyPr>
          <a:lstStyle/>
          <a:p>
            <a:r>
              <a:rPr lang="en-US" sz="1600" dirty="0">
                <a:solidFill>
                  <a:schemeClr val="bg1"/>
                </a:solidFill>
                <a:latin typeface="Helvetica Neue Light" panose="02000403000000020004" pitchFamily="2" charset="0"/>
                <a:ea typeface="Helvetica Neue Light" panose="02000403000000020004" pitchFamily="2" charset="0"/>
              </a:rPr>
              <a:t>2024 OSU HEMP WORKSHOP</a:t>
            </a:r>
          </a:p>
        </p:txBody>
      </p:sp>
      <p:pic>
        <p:nvPicPr>
          <p:cNvPr id="6" name="Picture 1">
            <a:extLst>
              <a:ext uri="{FF2B5EF4-FFF2-40B4-BE49-F238E27FC236}">
                <a16:creationId xmlns:a16="http://schemas.microsoft.com/office/drawing/2014/main" id="{D6F5BE55-8D2B-55A6-A46A-B25BBF373F7E}"/>
              </a:ext>
            </a:extLst>
          </p:cNvPr>
          <p:cNvPicPr>
            <a:picLocks noChangeAspect="1" noChangeArrowheads="1"/>
          </p:cNvPicPr>
          <p:nvPr/>
        </p:nvPicPr>
        <p:blipFill>
          <a:blip r:embed="rId4"/>
          <a:srcRect/>
          <a:stretch/>
        </p:blipFill>
        <p:spPr bwMode="auto">
          <a:xfrm>
            <a:off x="609364" y="189697"/>
            <a:ext cx="876299" cy="8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513321"/>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C1D1AB"/>
      </a:accent1>
      <a:accent2>
        <a:srgbClr val="AAB099"/>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3268</TotalTime>
  <Words>2486</Words>
  <Application>Microsoft Office PowerPoint</Application>
  <PresentationFormat>Widescreen</PresentationFormat>
  <Paragraphs>283</Paragraphs>
  <Slides>26</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Helvetica</vt:lpstr>
      <vt:lpstr>Helvetica Neue</vt:lpstr>
      <vt:lpstr>Helvetica Neue Light</vt:lpstr>
      <vt:lpstr>Untitled Sans Light</vt:lpstr>
      <vt:lpstr>Office Theme</vt:lpstr>
      <vt:lpstr>2024 OSU HEMP WORKSHOP Growing Hemp for the Future:  OPPORTUNITIES FOR TEXTILES</vt:lpstr>
      <vt:lpstr>PowerPoint Presentation</vt:lpstr>
      <vt:lpstr>TODAY’S PRESENTATION </vt:lpstr>
      <vt:lpstr>WHAT IS INDUSTRIAL FIBER HEMP?</vt:lpstr>
      <vt:lpstr>MAKE-UP OF INDUSTRIAL HEMP</vt:lpstr>
      <vt:lpstr>PowerPoint Presentation</vt:lpstr>
      <vt:lpstr>PowerPoint Presentation</vt:lpstr>
      <vt:lpstr>GLOBAL FIBER  HEMP  PRODUCTION  (2021)  </vt:lpstr>
      <vt:lpstr>GLOBAL FIBER HEMP PRODUCTION By Area (2021)  </vt:lpstr>
      <vt:lpstr>GLOBAL FIBER HEMP YIELDS (2021) </vt:lpstr>
      <vt:lpstr>FAO GLOBAL FIBER HEMP PRODUCTION Over 60 Years (1961–2021)</vt:lpstr>
      <vt:lpstr>US AND NORTHWEST’S ROLE  in 2022 US fiber hemp production</vt:lpstr>
      <vt:lpstr>HEMP DECORTICATION IN NORTH AMERICA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Growing Hemp for the Future:  OPPORTUNITIES FOR TEXTILES</dc:title>
  <dc:creator>Eleanor Donohue</dc:creator>
  <cp:lastModifiedBy>Sandra Marquardt</cp:lastModifiedBy>
  <cp:revision>65</cp:revision>
  <dcterms:created xsi:type="dcterms:W3CDTF">2024-03-14T14:02:24Z</dcterms:created>
  <dcterms:modified xsi:type="dcterms:W3CDTF">2024-03-26T23:50:33Z</dcterms:modified>
</cp:coreProperties>
</file>